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5" r:id="rId4"/>
    <p:sldMasterId id="2147483696" r:id="rId5"/>
    <p:sldMasterId id="2147483720" r:id="rId6"/>
  </p:sldMasterIdLst>
  <p:notesMasterIdLst>
    <p:notesMasterId r:id="rId57"/>
  </p:notesMasterIdLst>
  <p:sldIdLst>
    <p:sldId id="499" r:id="rId7"/>
    <p:sldId id="784" r:id="rId8"/>
    <p:sldId id="1583" r:id="rId9"/>
    <p:sldId id="1553" r:id="rId10"/>
    <p:sldId id="1543" r:id="rId11"/>
    <p:sldId id="1456" r:id="rId12"/>
    <p:sldId id="257" r:id="rId13"/>
    <p:sldId id="1595" r:id="rId14"/>
    <p:sldId id="1421" r:id="rId15"/>
    <p:sldId id="1565" r:id="rId16"/>
    <p:sldId id="1459" r:id="rId17"/>
    <p:sldId id="1430" r:id="rId18"/>
    <p:sldId id="1483" r:id="rId19"/>
    <p:sldId id="1554" r:id="rId20"/>
    <p:sldId id="1566" r:id="rId21"/>
    <p:sldId id="1558" r:id="rId22"/>
    <p:sldId id="1531" r:id="rId23"/>
    <p:sldId id="563" r:id="rId24"/>
    <p:sldId id="1537" r:id="rId25"/>
    <p:sldId id="1551" r:id="rId26"/>
    <p:sldId id="1552" r:id="rId27"/>
    <p:sldId id="1592" r:id="rId28"/>
    <p:sldId id="1591" r:id="rId29"/>
    <p:sldId id="256" r:id="rId30"/>
    <p:sldId id="1550" r:id="rId31"/>
    <p:sldId id="1548" r:id="rId32"/>
    <p:sldId id="1549" r:id="rId33"/>
    <p:sldId id="1593" r:id="rId34"/>
    <p:sldId id="1588" r:id="rId35"/>
    <p:sldId id="1596" r:id="rId36"/>
    <p:sldId id="1597" r:id="rId37"/>
    <p:sldId id="1598" r:id="rId38"/>
    <p:sldId id="1587" r:id="rId39"/>
    <p:sldId id="1589" r:id="rId40"/>
    <p:sldId id="1599" r:id="rId41"/>
    <p:sldId id="1603" r:id="rId42"/>
    <p:sldId id="1600" r:id="rId43"/>
    <p:sldId id="1601" r:id="rId44"/>
    <p:sldId id="1594" r:id="rId45"/>
    <p:sldId id="716" r:id="rId46"/>
    <p:sldId id="1557" r:id="rId47"/>
    <p:sldId id="1574" r:id="rId48"/>
    <p:sldId id="1586" r:id="rId49"/>
    <p:sldId id="1582" r:id="rId50"/>
    <p:sldId id="1602" r:id="rId51"/>
    <p:sldId id="1575" r:id="rId52"/>
    <p:sldId id="1584" r:id="rId53"/>
    <p:sldId id="1580" r:id="rId54"/>
    <p:sldId id="1581" r:id="rId55"/>
    <p:sldId id="278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0000"/>
    <a:srgbClr val="005A9D"/>
    <a:srgbClr val="FF0036"/>
    <a:srgbClr val="ACACAC"/>
    <a:srgbClr val="31A4C6"/>
    <a:srgbClr val="3CBEE5"/>
    <a:srgbClr val="0066A6"/>
    <a:srgbClr val="008AD0"/>
    <a:srgbClr val="0067AB"/>
    <a:srgbClr val="00B6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00"/>
    <p:restoredTop sz="96197"/>
  </p:normalViewPr>
  <p:slideViewPr>
    <p:cSldViewPr snapToGrid="0" snapToObjects="1">
      <p:cViewPr varScale="1">
        <p:scale>
          <a:sx n="107" d="100"/>
          <a:sy n="107" d="100"/>
        </p:scale>
        <p:origin x="192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2T07:39:34.28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74EFF-17A4-8F4A-A69E-11F011D0306D}" type="datetimeFigureOut">
              <a:rPr lang="en-US" smtClean="0"/>
              <a:t>8/29/23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45FD0A-2B96-0C4D-ACE0-9E26CBB1E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64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kajur.net/learning-centre/how-does-ro-work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airburners.com/products/pg-firebox/pgf-100/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5FD0A-2B96-0C4D-ACE0-9E26CBB1EB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267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5FD0A-2B96-0C4D-ACE0-9E26CBB1EB5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786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5FD0A-2B96-0C4D-ACE0-9E26CBB1EB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429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5FD0A-2B96-0C4D-ACE0-9E26CBB1EB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767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It all starts to fall together when you consider the following steps:</a:t>
            </a: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Concentrated brine is available from the salt water desalination plant on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Ebey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at a rate of 455000 gallons per day      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  <a:hlinkClick r:id="rId3"/>
              </a:rPr>
              <a:t>http://kajur.net/learning-centre/how-does-ro-work/</a:t>
            </a:r>
            <a:endParaRPr lang="en-US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The brine density from RO desalination is roughly 60x that of the seawater itself.</a:t>
            </a: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PNNL/UW have developed a low cost method to extract Mg(OH)2 (Magnesium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Hydoxide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 precipitate from brine using a co-flow of low molarity Sodium Hydroxide.</a:t>
            </a: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Electrolysis of seawater generates chlorine gas, hydrogen gas, and a low molarity solution of highly refined Sodium Hydroxide.</a:t>
            </a: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Magnesium Oxide is refined from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MgOH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by heating to 630c with distilled water as the byproduct. MO2 is the primary ingredient in magnesium cements.</a:t>
            </a: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HCl acid can be generated by combining the electrolysis byproducts (Cl2 and H2 gases).</a:t>
            </a: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Combining HCl with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MgOH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creates Magnesium Chloride (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MgCl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.)</a:t>
            </a:r>
          </a:p>
          <a:p>
            <a:pPr algn="l">
              <a:buFont typeface="+mj-lt"/>
              <a:buAutoNum type="arabicPeriod"/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MgCl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is the second ingredient in Magnesium Oxychloride Cement (Sorel Cement)</a:t>
            </a: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Sorel Cement is an excellent cement, much stronger than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portland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cement, but does degrade in contact with water without additives.</a:t>
            </a: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Efficient burning of woody agricultural byproducts (coconut shell, etc.) produces wood fly ash and heavier wood bottom ash. 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  <a:hlinkClick r:id="rId4"/>
              </a:rPr>
              <a:t>https://airburners.com/products/pg-firebox/pgf-100/</a:t>
            </a:r>
            <a:endParaRPr lang="en-US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The heavier wood bottom ash is a good agricultural fertilizer.</a:t>
            </a: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Wood fly ash works like coal fly ash as an additive to cement that increases its water and weather resistance. </a:t>
            </a:r>
          </a:p>
          <a:p>
            <a:pPr algn="l"/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Conclusions:</a:t>
            </a: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From salt water desalination brine and electricity, we can make magnesium cement as a building material at a rate of ~800 tons per year with the current desalination on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Ebey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From woody byproducts such as coconut husk, we can generate electricity, heat, and ash.</a:t>
            </a: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Solar power can provide the rest of the required electricity.  </a:t>
            </a: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Particulate captured from burning wood is used to increase the capabilities of the magnesium cement.</a:t>
            </a: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Ash from burning can provide fertilizer for growing food plants.</a:t>
            </a: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All of these technologies combined together provide a chain of products that result in a 100% local production of a construction material that can be used on the islands or exported.</a:t>
            </a:r>
          </a:p>
          <a:p>
            <a:pPr algn="l"/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Future steps:</a:t>
            </a:r>
          </a:p>
          <a:p>
            <a:pPr algn="l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Creating uses for magnesium cement - Housing, floating platforms, etc.</a:t>
            </a:r>
          </a:p>
          <a:p>
            <a:pPr algn="l"/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Thoughts for today.....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FE233F-D858-0146-9E19-788B388D90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288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5FD0A-2B96-0C4D-ACE0-9E26CBB1EB5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50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5FD0A-2B96-0C4D-ACE0-9E26CBB1EB5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207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D198D-095F-31B0-9106-33445F87F1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6019BA-94A6-F964-8BE2-94E2D7E8F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74831-ADCC-F56C-497A-9B67F51A8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702BC-B5F8-AF45-89D9-36D331F71188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8FB226-F096-4C7F-09B7-A77A43846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C2B60-0A62-E356-B7CD-BD1B2F55C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FA55A-ED0F-5747-8ABA-8422E0130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97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E99FD-9953-5FC1-CF01-112C6B4D1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D4990E-A102-6230-6370-491C5FE1F9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EED96-277B-B302-5284-20CFC24F2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702BC-B5F8-AF45-89D9-36D331F71188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55E27-BA71-B2AB-CE1D-0BAB69ADA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7998B-1D1F-7CF6-DF23-9B4DEA6A6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FA55A-ED0F-5747-8ABA-8422E0130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452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7EB252-4176-12CF-CEA1-EE7EB6BB17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0353F0-0A94-6691-D448-4EE5E87B29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D7630-554C-E4AC-3343-EEAE76A37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702BC-B5F8-AF45-89D9-36D331F71188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6B34D-BBD4-4FC7-F23D-6E37CA211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6AFFE-91E9-1AD9-EF2C-E0C36444E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FA55A-ED0F-5747-8ABA-8422E0130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50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30819-CB77-A349-8500-C0A1588A63B1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27DCF-E5EE-594C-8294-C4BCD12E1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30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30819-CB77-A349-8500-C0A1588A63B1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27DCF-E5EE-594C-8294-C4BCD12E1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02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30819-CB77-A349-8500-C0A1588A63B1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27DCF-E5EE-594C-8294-C4BCD12E1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6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30819-CB77-A349-8500-C0A1588A63B1}" type="datetimeFigureOut">
              <a:rPr lang="en-US" smtClean="0"/>
              <a:t>8/29/23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27DCF-E5EE-594C-8294-C4BCD12E1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0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30819-CB77-A349-8500-C0A1588A63B1}" type="datetimeFigureOut">
              <a:rPr lang="en-US" smtClean="0"/>
              <a:t>8/29/23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27DCF-E5EE-594C-8294-C4BCD12E1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30819-CB77-A349-8500-C0A1588A63B1}" type="datetimeFigureOut">
              <a:rPr lang="en-US" smtClean="0"/>
              <a:t>8/29/23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27DCF-E5EE-594C-8294-C4BCD12E1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62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30819-CB77-A349-8500-C0A1588A63B1}" type="datetimeFigureOut">
              <a:rPr lang="en-US" smtClean="0"/>
              <a:t>8/29/23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27DCF-E5EE-594C-8294-C4BCD12E1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4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30819-CB77-A349-8500-C0A1588A63B1}" type="datetimeFigureOut">
              <a:rPr lang="en-US" smtClean="0"/>
              <a:t>8/29/23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27DCF-E5EE-594C-8294-C4BCD12E1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71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29DC8-4672-74F8-3F21-76B40D0CB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BBB85-270B-5E76-B75A-59C0B0D43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7E78AC-3CB2-901B-84A7-DCA8DE011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702BC-B5F8-AF45-89D9-36D331F71188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375B1-A3AF-5FC4-5BA8-42447B3E4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FE2C4-602E-842F-2989-C8FA51144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FA55A-ED0F-5747-8ABA-8422E0130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2709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30819-CB77-A349-8500-C0A1588A63B1}" type="datetimeFigureOut">
              <a:rPr lang="en-US" smtClean="0"/>
              <a:t>8/29/23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27DCF-E5EE-594C-8294-C4BCD12E1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4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30819-CB77-A349-8500-C0A1588A63B1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27DCF-E5EE-594C-8294-C4BCD12E1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71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30819-CB77-A349-8500-C0A1588A63B1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27DCF-E5EE-594C-8294-C4BCD12E1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3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3E8AF-BF2C-4C41-9B88-E4D169CA6070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1B650-5D2E-FC4F-A073-BEE037E50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70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3E8AF-BF2C-4C41-9B88-E4D169CA6070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1B650-5D2E-FC4F-A073-BEE037E50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23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3E8AF-BF2C-4C41-9B88-E4D169CA6070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1B650-5D2E-FC4F-A073-BEE037E50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58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3E8AF-BF2C-4C41-9B88-E4D169CA6070}" type="datetimeFigureOut">
              <a:rPr lang="en-US" smtClean="0"/>
              <a:t>8/29/23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1B650-5D2E-FC4F-A073-BEE037E50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1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3E8AF-BF2C-4C41-9B88-E4D169CA6070}" type="datetimeFigureOut">
              <a:rPr lang="en-US" smtClean="0"/>
              <a:t>8/29/23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1B650-5D2E-FC4F-A073-BEE037E50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66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3E8AF-BF2C-4C41-9B88-E4D169CA6070}" type="datetimeFigureOut">
              <a:rPr lang="en-US" smtClean="0"/>
              <a:t>8/29/23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1B650-5D2E-FC4F-A073-BEE037E50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8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3E8AF-BF2C-4C41-9B88-E4D169CA6070}" type="datetimeFigureOut">
              <a:rPr lang="en-US" smtClean="0"/>
              <a:t>8/29/23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1B650-5D2E-FC4F-A073-BEE037E50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6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5B35D-10EF-95E8-9897-0D1492293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95C2E8-0ABC-2220-18D3-1DCBD3B09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99310-CF7C-495C-3EAD-35BC1BDBB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702BC-B5F8-AF45-89D9-36D331F71188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2F83B-1BC1-035B-CFCE-6C2F5A64F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2EE0D-B798-B577-D7AE-C4755F384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FA55A-ED0F-5747-8ABA-8422E0130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167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3E8AF-BF2C-4C41-9B88-E4D169CA6070}" type="datetimeFigureOut">
              <a:rPr lang="en-US" smtClean="0"/>
              <a:t>8/29/23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1B650-5D2E-FC4F-A073-BEE037E50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99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3E8AF-BF2C-4C41-9B88-E4D169CA6070}" type="datetimeFigureOut">
              <a:rPr lang="en-US" smtClean="0"/>
              <a:t>8/29/23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1B650-5D2E-FC4F-A073-BEE037E50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6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3E8AF-BF2C-4C41-9B88-E4D169CA6070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1B650-5D2E-FC4F-A073-BEE037E50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92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3E8AF-BF2C-4C41-9B88-E4D169CA6070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1B650-5D2E-FC4F-A073-BEE037E50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18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bod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415600" y="760600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415600" y="1226400"/>
            <a:ext cx="11360800" cy="460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11092609" y="61735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3001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219201"/>
            <a:ext cx="10363200" cy="2381250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886200"/>
            <a:ext cx="10363200" cy="1752600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May-June 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F4FC9D-0EF0-4241-894F-A196A2753C7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3061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itchFamily="34" charset="0"/>
              <a:buChar char="•"/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>
              <a:buFontTx/>
              <a:buNone/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>
              <a:defRPr>
                <a:solidFill>
                  <a:schemeClr val="tx1"/>
                </a:solidFill>
                <a:latin typeface="Palatino Linotype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May-June 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17581" y="6610926"/>
            <a:ext cx="972819" cy="170874"/>
          </a:xfrm>
        </p:spPr>
        <p:txBody>
          <a:bodyPr/>
          <a:lstStyle>
            <a:lvl1pPr>
              <a:defRPr sz="1000">
                <a:latin typeface="+mn-lt"/>
                <a:cs typeface="Times New Roman" panose="02020603050405020304" pitchFamily="18" charset="0"/>
              </a:defRPr>
            </a:lvl1pPr>
          </a:lstStyle>
          <a:p>
            <a:fld id="{E954CB04-13B4-4A07-99CD-8644EA05D17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6154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latin typeface="Palatino Linotype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May-June 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4F0B63-98C7-4840-BFC9-EA82C65C6D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9030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3200" y="1235075"/>
            <a:ext cx="5730240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536" y="1235075"/>
            <a:ext cx="5730240" cy="52419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May-June 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AAD467-83A5-41DF-AE16-5D0EC6AF583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6194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200" y="1219201"/>
            <a:ext cx="5730240" cy="803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3200" y="2057401"/>
            <a:ext cx="5730240" cy="44195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219201"/>
            <a:ext cx="5730239" cy="803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5" y="2057401"/>
            <a:ext cx="5730240" cy="44195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May-June 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D49B88-8EB9-4708-BA0F-C70123C6FF8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51567" y="98426"/>
            <a:ext cx="9994900" cy="5492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62330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10CA1-5D64-18A4-1DCE-14F090401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6D00B-B4A4-B796-83D0-E4AE7A94F5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C93964-517A-3B6A-665B-5A4BAB3D2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3E484D-AF81-10C0-1588-DF5639928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702BC-B5F8-AF45-89D9-36D331F71188}" type="datetimeFigureOut">
              <a:rPr lang="en-US" smtClean="0"/>
              <a:t>8/29/23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0198A3-4DCC-3498-9F97-D06997BAA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37F41-DA53-D60C-71EC-391F11A4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FA55A-ED0F-5747-8ABA-8422E0130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3885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May-June 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41621E-3603-4B3A-A1FD-0CB3C4D471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0773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May-June 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17CA45-D39C-4147-91FC-69DBCC8885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9085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May-June 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DAD20C-77FB-4700-B222-B27D2384402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4605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5072062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884237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638800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May-June 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82847E-D702-42CE-AEBF-6240F28FA98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9665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1567" y="98426"/>
            <a:ext cx="9994900" cy="5492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1" y="1235075"/>
            <a:ext cx="5676900" cy="5241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4899" y="1235075"/>
            <a:ext cx="5702300" cy="52419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20" y="6583680"/>
            <a:ext cx="2844800" cy="18415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May-June 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204960" y="6583681"/>
            <a:ext cx="2844800" cy="180975"/>
          </a:xfrm>
        </p:spPr>
        <p:txBody>
          <a:bodyPr/>
          <a:lstStyle>
            <a:lvl1pPr>
              <a:defRPr/>
            </a:lvl1pPr>
          </a:lstStyle>
          <a:p>
            <a:fld id="{06F7EEC6-16C5-4373-BA4A-89E488C8CE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8342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8/29/23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9314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892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4343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8/29/23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012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8/29/23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51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9BBEB-A34C-17C9-E6B7-CD3FB3B35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3A2B41-7D4D-3683-C28B-5549E543C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EAE1E2-ADBE-66FB-0609-45403BB44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419D5-F1E7-BE35-88B0-7029EAC042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1AC7D-9F20-B7BF-92E6-07CF1D24A7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24C8D7-79C2-0550-5C80-2E9C090FF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702BC-B5F8-AF45-89D9-36D331F71188}" type="datetimeFigureOut">
              <a:rPr lang="en-US" smtClean="0"/>
              <a:t>8/29/23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030B84-82F1-08C9-38AA-AC515A04B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CDAA50-AB0D-9E13-7BC1-BD06F2194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FA55A-ED0F-5747-8ABA-8422E0130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5110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8/29/23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706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8/29/23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701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8/29/23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1065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8/29/23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6271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809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886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3E8AF-BF2C-4C41-9B88-E4D169CA6070}" type="datetimeFigureOut">
              <a:rPr lang="en-US" smtClean="0">
                <a:solidFill>
                  <a:srgbClr val="FEC001">
                    <a:tint val="75000"/>
                  </a:srgbClr>
                </a:solidFill>
              </a:rPr>
              <a:pPr/>
              <a:t>8/29/23</a:t>
            </a:fld>
            <a:endParaRPr lang="en-US">
              <a:solidFill>
                <a:srgbClr val="FEC001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C001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1B650-5D2E-FC4F-A073-BEE037E50949}" type="slidenum">
              <a:rPr lang="en-US" smtClean="0">
                <a:solidFill>
                  <a:srgbClr val="FEC001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EC00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30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3E8AF-BF2C-4C41-9B88-E4D169CA6070}" type="datetimeFigureOut">
              <a:rPr lang="en-US" smtClean="0">
                <a:solidFill>
                  <a:srgbClr val="FEC001">
                    <a:tint val="75000"/>
                  </a:srgbClr>
                </a:solidFill>
              </a:rPr>
              <a:pPr/>
              <a:t>8/29/23</a:t>
            </a:fld>
            <a:endParaRPr lang="en-US">
              <a:solidFill>
                <a:srgbClr val="FEC001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C001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1B650-5D2E-FC4F-A073-BEE037E50949}" type="slidenum">
              <a:rPr lang="en-US" smtClean="0">
                <a:solidFill>
                  <a:srgbClr val="FEC001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EC00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71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3E8AF-BF2C-4C41-9B88-E4D169CA6070}" type="datetimeFigureOut">
              <a:rPr lang="en-US" smtClean="0">
                <a:solidFill>
                  <a:srgbClr val="FEC001">
                    <a:tint val="75000"/>
                  </a:srgbClr>
                </a:solidFill>
              </a:rPr>
              <a:pPr/>
              <a:t>8/29/23</a:t>
            </a:fld>
            <a:endParaRPr lang="en-US">
              <a:solidFill>
                <a:srgbClr val="FEC001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C001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1B650-5D2E-FC4F-A073-BEE037E50949}" type="slidenum">
              <a:rPr lang="en-US" smtClean="0">
                <a:solidFill>
                  <a:srgbClr val="FEC001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EC00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41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3E8AF-BF2C-4C41-9B88-E4D169CA6070}" type="datetimeFigureOut">
              <a:rPr lang="en-US" smtClean="0">
                <a:solidFill>
                  <a:srgbClr val="FEC001">
                    <a:tint val="75000"/>
                  </a:srgbClr>
                </a:solidFill>
              </a:rPr>
              <a:pPr/>
              <a:t>8/29/23</a:t>
            </a:fld>
            <a:endParaRPr lang="en-US">
              <a:solidFill>
                <a:srgbClr val="FEC001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C001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1B650-5D2E-FC4F-A073-BEE037E50949}" type="slidenum">
              <a:rPr lang="en-US" smtClean="0">
                <a:solidFill>
                  <a:srgbClr val="FEC001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EC00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18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399FC-9599-6701-134A-88B5EE3C1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4D3B6D-CF36-DE68-82B3-B7F577E1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702BC-B5F8-AF45-89D9-36D331F71188}" type="datetimeFigureOut">
              <a:rPr lang="en-US" smtClean="0"/>
              <a:t>8/29/23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7211EF-1AF3-4154-4407-CF5E85381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D5CCDA-C97C-7E60-71E4-468CC5CD3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FA55A-ED0F-5747-8ABA-8422E0130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707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3E8AF-BF2C-4C41-9B88-E4D169CA6070}" type="datetimeFigureOut">
              <a:rPr lang="en-US" smtClean="0">
                <a:solidFill>
                  <a:srgbClr val="FEC001">
                    <a:tint val="75000"/>
                  </a:srgbClr>
                </a:solidFill>
              </a:rPr>
              <a:pPr/>
              <a:t>8/29/23</a:t>
            </a:fld>
            <a:endParaRPr lang="en-US">
              <a:solidFill>
                <a:srgbClr val="FEC001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C001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1B650-5D2E-FC4F-A073-BEE037E50949}" type="slidenum">
              <a:rPr lang="en-US" smtClean="0">
                <a:solidFill>
                  <a:srgbClr val="FEC001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EC00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47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3E8AF-BF2C-4C41-9B88-E4D169CA6070}" type="datetimeFigureOut">
              <a:rPr lang="en-US" smtClean="0">
                <a:solidFill>
                  <a:srgbClr val="FEC001">
                    <a:tint val="75000"/>
                  </a:srgbClr>
                </a:solidFill>
              </a:rPr>
              <a:pPr/>
              <a:t>8/29/23</a:t>
            </a:fld>
            <a:endParaRPr lang="en-US">
              <a:solidFill>
                <a:srgbClr val="FEC001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C001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1B650-5D2E-FC4F-A073-BEE037E50949}" type="slidenum">
              <a:rPr lang="en-US" smtClean="0">
                <a:solidFill>
                  <a:srgbClr val="FEC001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EC00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13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3E8AF-BF2C-4C41-9B88-E4D169CA6070}" type="datetimeFigureOut">
              <a:rPr lang="en-US" smtClean="0">
                <a:solidFill>
                  <a:srgbClr val="FEC001">
                    <a:tint val="75000"/>
                  </a:srgbClr>
                </a:solidFill>
              </a:rPr>
              <a:pPr/>
              <a:t>8/29/23</a:t>
            </a:fld>
            <a:endParaRPr lang="en-US">
              <a:solidFill>
                <a:srgbClr val="FEC001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C001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1B650-5D2E-FC4F-A073-BEE037E50949}" type="slidenum">
              <a:rPr lang="en-US" smtClean="0">
                <a:solidFill>
                  <a:srgbClr val="FEC001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EC00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1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3E8AF-BF2C-4C41-9B88-E4D169CA6070}" type="datetimeFigureOut">
              <a:rPr lang="en-US" smtClean="0">
                <a:solidFill>
                  <a:srgbClr val="FEC001">
                    <a:tint val="75000"/>
                  </a:srgbClr>
                </a:solidFill>
              </a:rPr>
              <a:pPr/>
              <a:t>8/29/23</a:t>
            </a:fld>
            <a:endParaRPr lang="en-US">
              <a:solidFill>
                <a:srgbClr val="FEC001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C001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1B650-5D2E-FC4F-A073-BEE037E50949}" type="slidenum">
              <a:rPr lang="en-US" smtClean="0">
                <a:solidFill>
                  <a:srgbClr val="FEC001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EC00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49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3E8AF-BF2C-4C41-9B88-E4D169CA6070}" type="datetimeFigureOut">
              <a:rPr lang="en-US" smtClean="0">
                <a:solidFill>
                  <a:srgbClr val="FEC001">
                    <a:tint val="75000"/>
                  </a:srgbClr>
                </a:solidFill>
              </a:rPr>
              <a:pPr/>
              <a:t>8/29/23</a:t>
            </a:fld>
            <a:endParaRPr lang="en-US">
              <a:solidFill>
                <a:srgbClr val="FEC001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EC001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1B650-5D2E-FC4F-A073-BEE037E50949}" type="slidenum">
              <a:rPr lang="en-US" smtClean="0">
                <a:solidFill>
                  <a:srgbClr val="FEC001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EC00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04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3E8AF-BF2C-4C41-9B88-E4D169CA6070}" type="datetimeFigureOut">
              <a:rPr lang="en-US" smtClean="0">
                <a:solidFill>
                  <a:srgbClr val="FEC001">
                    <a:tint val="75000"/>
                  </a:srgbClr>
                </a:solidFill>
              </a:rPr>
              <a:pPr/>
              <a:t>8/29/23</a:t>
            </a:fld>
            <a:endParaRPr lang="en-US">
              <a:solidFill>
                <a:srgbClr val="FEC001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C001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1B650-5D2E-FC4F-A073-BEE037E50949}" type="slidenum">
              <a:rPr lang="en-US" smtClean="0">
                <a:solidFill>
                  <a:srgbClr val="FEC001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EC00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03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3E8AF-BF2C-4C41-9B88-E4D169CA6070}" type="datetimeFigureOut">
              <a:rPr lang="en-US" smtClean="0">
                <a:solidFill>
                  <a:srgbClr val="FEC001">
                    <a:tint val="75000"/>
                  </a:srgbClr>
                </a:solidFill>
              </a:rPr>
              <a:pPr/>
              <a:t>8/29/23</a:t>
            </a:fld>
            <a:endParaRPr lang="en-US">
              <a:solidFill>
                <a:srgbClr val="FEC001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C001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1B650-5D2E-FC4F-A073-BEE037E50949}" type="slidenum">
              <a:rPr lang="en-US" smtClean="0">
                <a:solidFill>
                  <a:srgbClr val="FEC001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EC00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62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5BFBC2-6A32-19A1-7266-B641E45FC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702BC-B5F8-AF45-89D9-36D331F71188}" type="datetimeFigureOut">
              <a:rPr lang="en-US" smtClean="0"/>
              <a:t>8/29/23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96318D-550A-F595-0E7F-DC8445AD7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71294-2901-6FAD-B6CD-CA98D78BF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FA55A-ED0F-5747-8ABA-8422E0130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627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A49F4-5A8F-4843-593C-8110DE985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6EF6D-FB71-346B-278B-F2061A8C5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0690AA-E6EF-0025-7336-92768E9448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8F851-9D31-B0F4-5723-FDE50B1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702BC-B5F8-AF45-89D9-36D331F71188}" type="datetimeFigureOut">
              <a:rPr lang="en-US" smtClean="0"/>
              <a:t>8/29/23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B9CAFA-42B9-BF04-D889-0BB9EEC9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43BD7-4B5C-459D-2439-BB8420FE9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FA55A-ED0F-5747-8ABA-8422E0130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762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B3BB4-8AA5-D6EB-B956-D1D488F76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9B5AEF-CE27-DC94-CB36-289D74C329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DE8CCC-062C-99BC-6B18-FFFA7CE9D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250CC-BB4A-4DE9-1063-162E3A6A6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702BC-B5F8-AF45-89D9-36D331F71188}" type="datetimeFigureOut">
              <a:rPr lang="en-US" smtClean="0"/>
              <a:t>8/29/23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522CCF-9B8A-53D0-74A0-237404BAA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06B88A-6868-FE36-F9FB-67850A0E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FA55A-ED0F-5747-8ABA-8422E0130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558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50CAC5-4326-8DC6-EAD9-89A1B865C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861F03-91FA-4B98-2C74-DBA8C3EAA8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5DE305-28CA-51C6-BA50-F18090288F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702BC-B5F8-AF45-89D9-36D331F71188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47070-EC22-D014-0E9B-4C2BBC6016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5707C-2181-5D66-D8BB-F055EF0816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FA55A-ED0F-5747-8ABA-8422E0130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339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30819-CB77-A349-8500-C0A1588A63B1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27DCF-E5EE-594C-8294-C4BCD12E1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04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75000"/>
                <a:lumOff val="25000"/>
              </a:schemeClr>
            </a:gs>
            <a:gs pos="23000">
              <a:schemeClr val="bg1">
                <a:lumMod val="85000"/>
                <a:lumOff val="15000"/>
              </a:schemeClr>
            </a:gs>
            <a:gs pos="69000">
              <a:schemeClr val="bg1">
                <a:lumMod val="95000"/>
                <a:lumOff val="5000"/>
              </a:schemeClr>
            </a:gs>
            <a:gs pos="97000">
              <a:schemeClr val="bg1">
                <a:lumMod val="95000"/>
                <a:lumOff val="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3E8AF-BF2C-4C41-9B88-E4D169CA6070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1B650-5D2E-FC4F-A073-BEE037E50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8829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51567" y="98426"/>
            <a:ext cx="99949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4" tIns="45671" rIns="91344" bIns="4567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3840" y="1235075"/>
            <a:ext cx="11704320" cy="523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4" tIns="45671" rIns="91344" bIns="456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67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" y="6583680"/>
            <a:ext cx="2844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4" tIns="45671" rIns="91344" bIns="45671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May-June 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67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04960" y="6583681"/>
            <a:ext cx="284480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4" tIns="45671" rIns="91344" bIns="45671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079EF11-27EE-4DFE-BF83-490AF1DDAEE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6743" name="AutoShape 7"/>
          <p:cNvSpPr>
            <a:spLocks noChangeArrowheads="1"/>
          </p:cNvSpPr>
          <p:nvPr userDrawn="1"/>
        </p:nvSpPr>
        <p:spPr bwMode="auto">
          <a:xfrm>
            <a:off x="-10160" y="773431"/>
            <a:ext cx="12202160" cy="47625"/>
          </a:xfrm>
          <a:prstGeom prst="parallelogram">
            <a:avLst>
              <a:gd name="adj" fmla="val 0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pic>
        <p:nvPicPr>
          <p:cNvPr id="9" name="Picture 8" descr="ONR oval Logo Red Blue Gold 300ppi1x3.png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" y="53341"/>
            <a:ext cx="1899931" cy="65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98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</p:sldLayoutIdLst>
  <p:hf hdr="0" ftr="0"/>
  <p:txStyles>
    <p:titleStyle>
      <a:lvl1pPr algn="r" rtl="0" fontAlgn="base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200" b="1" i="1">
          <a:solidFill>
            <a:srgbClr val="000099"/>
          </a:solidFill>
          <a:latin typeface="Arial" pitchFamily="34" charset="0"/>
        </a:defRPr>
      </a:lvl2pPr>
      <a:lvl3pPr algn="r" rtl="0" fontAlgn="base">
        <a:spcBef>
          <a:spcPct val="0"/>
        </a:spcBef>
        <a:spcAft>
          <a:spcPct val="0"/>
        </a:spcAft>
        <a:defRPr sz="3200" b="1" i="1">
          <a:solidFill>
            <a:srgbClr val="000099"/>
          </a:solidFill>
          <a:latin typeface="Arial" pitchFamily="34" charset="0"/>
        </a:defRPr>
      </a:lvl3pPr>
      <a:lvl4pPr algn="r" rtl="0" fontAlgn="base">
        <a:spcBef>
          <a:spcPct val="0"/>
        </a:spcBef>
        <a:spcAft>
          <a:spcPct val="0"/>
        </a:spcAft>
        <a:defRPr sz="3200" b="1" i="1">
          <a:solidFill>
            <a:srgbClr val="000099"/>
          </a:solidFill>
          <a:latin typeface="Arial" pitchFamily="34" charset="0"/>
        </a:defRPr>
      </a:lvl4pPr>
      <a:lvl5pPr algn="r" rtl="0" fontAlgn="base">
        <a:spcBef>
          <a:spcPct val="0"/>
        </a:spcBef>
        <a:spcAft>
          <a:spcPct val="0"/>
        </a:spcAft>
        <a:defRPr sz="3200" b="1" i="1">
          <a:solidFill>
            <a:srgbClr val="000099"/>
          </a:solidFill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000099"/>
          </a:solidFill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000099"/>
          </a:solidFill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000099"/>
          </a:solidFill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000099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90000"/>
        <a:buFontTx/>
        <a:buNone/>
        <a:defRPr sz="2400" b="1">
          <a:solidFill>
            <a:schemeClr val="tx1"/>
          </a:solidFill>
          <a:latin typeface="Palatino Linotype" pitchFamily="18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85000"/>
        <a:buFont typeface="Arial" pitchFamily="34" charset="0"/>
        <a:buChar char="•"/>
        <a:defRPr sz="2000" b="1">
          <a:solidFill>
            <a:schemeClr val="tx1"/>
          </a:solidFill>
          <a:latin typeface="Palatino Linotype" pitchFamily="18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Courier New" pitchFamily="49" charset="0"/>
        <a:buChar char="o"/>
        <a:defRPr b="1">
          <a:solidFill>
            <a:schemeClr val="tx1"/>
          </a:solidFill>
          <a:latin typeface="Palatino Linotype" pitchFamily="18" charset="0"/>
        </a:defRPr>
      </a:lvl3pPr>
      <a:lvl4pPr marL="1600200" indent="-230188" algn="l" rtl="0" fontAlgn="base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Palatino Linotype" pitchFamily="18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Palatino Linotype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rgbClr val="0000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rgbClr val="0000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rgbClr val="0000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rgbClr val="0000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287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30819-CB77-A349-8500-C0A1588A63B1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27DCF-E5EE-594C-8294-C4BCD12E1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9958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5.wdp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foreignpolicy.com/2022/08/01/climate-change-pacific-islands-security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3.jpeg"/><Relationship Id="rId4" Type="http://schemas.microsoft.com/office/2007/relationships/hdphoto" Target="../media/hdphoto8.wdp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AEC50E8-0E73-B844-9547-D8D901E5F7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437"/>
            <a:ext cx="12192000" cy="68255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57844" y="6387563"/>
            <a:ext cx="18341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  <a:t>Kwajalein Atoll, July 2019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rebuchet MS" charset="0"/>
                <a:ea typeface="Trebuchet MS" charset="0"/>
                <a:cs typeface="Trebuchet MS" charset="0"/>
              </a:rPr>
              <a:t>Photo by Lorenzo Moscia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9655" y="4680219"/>
            <a:ext cx="425148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Notes from Ebeye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C000"/>
                </a:solidFill>
                <a:latin typeface="Trebuchet MS" panose="020B0703020202090204" pitchFamily="34" charset="0"/>
              </a:rPr>
              <a:t>30 August 2023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9655" y="5640433"/>
            <a:ext cx="3646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Eric Rasmussen, MD, MDM, FACP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98070" y="73046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7F97F3-51A5-F355-1966-39AD595789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655" y="6041071"/>
            <a:ext cx="1518104" cy="69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1D0997F-0AEB-DA4E-99DA-9A0D8AF09C56}"/>
              </a:ext>
            </a:extLst>
          </p:cNvPr>
          <p:cNvSpPr txBox="1"/>
          <p:nvPr/>
        </p:nvSpPr>
        <p:spPr>
          <a:xfrm>
            <a:off x="264695" y="325491"/>
            <a:ext cx="62233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 phase: Island demographics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DC73BD-16DD-344F-8E10-FE0EB04D21A2}"/>
              </a:ext>
            </a:extLst>
          </p:cNvPr>
          <p:cNvSpPr txBox="1"/>
          <p:nvPr/>
        </p:nvSpPr>
        <p:spPr>
          <a:xfrm>
            <a:off x="264695" y="2492541"/>
            <a:ext cx="7074950" cy="37283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Determine the W3W address and save it to the form.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Ask three questions about people who live there: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many people sleep here?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many of them are under age 18?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many are US military veterans?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3787967-BDB0-524E-BD91-D5711A472A80}"/>
              </a:ext>
            </a:extLst>
          </p:cNvPr>
          <p:cNvGrpSpPr/>
          <p:nvPr/>
        </p:nvGrpSpPr>
        <p:grpSpPr>
          <a:xfrm>
            <a:off x="7430691" y="0"/>
            <a:ext cx="4712368" cy="6858000"/>
            <a:chOff x="5891440" y="114300"/>
            <a:chExt cx="4712368" cy="6858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DF56263-7850-124A-B95E-34D90AF2B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91440" y="114300"/>
              <a:ext cx="4712368" cy="6858000"/>
            </a:xfrm>
            <a:prstGeom prst="rect">
              <a:avLst/>
            </a:prstGeom>
          </p:spPr>
        </p:pic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55914307-1EAE-DD46-B4F4-C0B3133CF056}"/>
                </a:ext>
              </a:extLst>
            </p:cNvPr>
            <p:cNvSpPr/>
            <p:nvPr/>
          </p:nvSpPr>
          <p:spPr>
            <a:xfrm rot="20671416">
              <a:off x="7110510" y="218954"/>
              <a:ext cx="944784" cy="1180339"/>
            </a:xfrm>
            <a:prstGeom prst="round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E895DFB8-DE57-9448-83BC-94FF06F4D6BB}"/>
                </a:ext>
              </a:extLst>
            </p:cNvPr>
            <p:cNvSpPr/>
            <p:nvPr/>
          </p:nvSpPr>
          <p:spPr>
            <a:xfrm rot="20671416">
              <a:off x="7539637" y="1321847"/>
              <a:ext cx="944784" cy="1180339"/>
            </a:xfrm>
            <a:prstGeom prst="round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B5AC1022-B3D1-A24F-9A2F-90807310E6D3}"/>
                </a:ext>
              </a:extLst>
            </p:cNvPr>
            <p:cNvSpPr/>
            <p:nvPr/>
          </p:nvSpPr>
          <p:spPr>
            <a:xfrm rot="20671416">
              <a:off x="7875314" y="2466851"/>
              <a:ext cx="944784" cy="1180339"/>
            </a:xfrm>
            <a:prstGeom prst="round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F4EF4716-D8D7-104C-A8EC-1144BC953AA2}"/>
                </a:ext>
              </a:extLst>
            </p:cNvPr>
            <p:cNvSpPr/>
            <p:nvPr/>
          </p:nvSpPr>
          <p:spPr>
            <a:xfrm rot="20671416">
              <a:off x="7585848" y="3704097"/>
              <a:ext cx="1578789" cy="1180339"/>
            </a:xfrm>
            <a:prstGeom prst="round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C6A907D1-8FE4-8A43-AAB9-0CD06B626943}"/>
                </a:ext>
              </a:extLst>
            </p:cNvPr>
            <p:cNvSpPr/>
            <p:nvPr/>
          </p:nvSpPr>
          <p:spPr>
            <a:xfrm rot="20671416">
              <a:off x="8173862" y="4835690"/>
              <a:ext cx="1360729" cy="1909657"/>
            </a:xfrm>
            <a:prstGeom prst="round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7957917-934E-A64B-8F55-2A62BF8D2CF7}"/>
              </a:ext>
            </a:extLst>
          </p:cNvPr>
          <p:cNvSpPr txBox="1"/>
          <p:nvPr/>
        </p:nvSpPr>
        <p:spPr>
          <a:xfrm>
            <a:off x="264695" y="1316475"/>
            <a:ext cx="2012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 1 of 2:</a:t>
            </a:r>
          </a:p>
        </p:txBody>
      </p:sp>
    </p:spTree>
    <p:extLst>
      <p:ext uri="{BB962C8B-B14F-4D97-AF65-F5344CB8AC3E}">
        <p14:creationId xmlns:p14="http://schemas.microsoft.com/office/powerpoint/2010/main" val="2502699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55C2E7-62DA-0546-AF00-82A243E2FCAF}"/>
              </a:ext>
            </a:extLst>
          </p:cNvPr>
          <p:cNvSpPr txBox="1"/>
          <p:nvPr/>
        </p:nvSpPr>
        <p:spPr>
          <a:xfrm>
            <a:off x="334654" y="950495"/>
            <a:ext cx="47846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Revised based on field testing and completed. Language localization expanded. Enhanced What3Words integration.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9D5F64-4192-4241-B6E4-A141B1258D5B}"/>
              </a:ext>
            </a:extLst>
          </p:cNvPr>
          <p:cNvSpPr txBox="1"/>
          <p:nvPr/>
        </p:nvSpPr>
        <p:spPr>
          <a:xfrm>
            <a:off x="334654" y="2359938"/>
            <a:ext cx="49934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Packaged on GitHub and released to ONR.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7B21DB-B374-BF40-ADBD-5F537983B8CF}"/>
              </a:ext>
            </a:extLst>
          </p:cNvPr>
          <p:cNvSpPr txBox="1"/>
          <p:nvPr/>
        </p:nvSpPr>
        <p:spPr>
          <a:xfrm>
            <a:off x="334654" y="3125771"/>
            <a:ext cx="49934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Poor cell and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wifi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meant challenging GPS resolution on Ebeye, even with decent phones chosen for the purpose.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capability: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W3W is now usable completely offline. No cell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neede</a:t>
            </a:r>
            <a:r>
              <a:rPr lang="en-US" sz="2200" dirty="0">
                <a:solidFill>
                  <a:srgbClr val="C00000"/>
                </a:solidFill>
                <a:latin typeface="Calibri" panose="020F0502020204030204"/>
              </a:rPr>
              <a:t>d, no </a:t>
            </a:r>
            <a:r>
              <a:rPr lang="en-US" sz="2200" dirty="0" err="1">
                <a:solidFill>
                  <a:srgbClr val="C00000"/>
                </a:solidFill>
                <a:latin typeface="Calibri" panose="020F0502020204030204"/>
              </a:rPr>
              <a:t>wifi</a:t>
            </a:r>
            <a:r>
              <a:rPr lang="en-US" sz="2200" dirty="0">
                <a:solidFill>
                  <a:srgbClr val="C00000"/>
                </a:solidFill>
                <a:latin typeface="Calibri" panose="020F0502020204030204"/>
              </a:rPr>
              <a:t> needed. Just a view of the sky.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3DB994-CDDF-8B4E-B7F9-EFD6954976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1764" y="134621"/>
            <a:ext cx="3186413" cy="654984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00346B-F6C4-5948-994B-43D7855AB0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9649" y="134619"/>
            <a:ext cx="3186413" cy="654984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BA3B305-376F-6B4F-A1CB-3FD1CF852A0F}"/>
              </a:ext>
            </a:extLst>
          </p:cNvPr>
          <p:cNvSpPr txBox="1"/>
          <p:nvPr/>
        </p:nvSpPr>
        <p:spPr>
          <a:xfrm>
            <a:off x="480560" y="338044"/>
            <a:ext cx="1776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CCHSS app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57572B-4301-5C42-B5CF-467D4DE862D1}"/>
              </a:ext>
            </a:extLst>
          </p:cNvPr>
          <p:cNvSpPr txBox="1"/>
          <p:nvPr/>
        </p:nvSpPr>
        <p:spPr>
          <a:xfrm>
            <a:off x="334654" y="2731991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===</a:t>
            </a:r>
          </a:p>
        </p:txBody>
      </p:sp>
    </p:spTree>
    <p:extLst>
      <p:ext uri="{BB962C8B-B14F-4D97-AF65-F5344CB8AC3E}">
        <p14:creationId xmlns:p14="http://schemas.microsoft.com/office/powerpoint/2010/main" val="391915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1D0997F-0AEB-DA4E-99DA-9A0D8AF09C56}"/>
              </a:ext>
            </a:extLst>
          </p:cNvPr>
          <p:cNvSpPr txBox="1"/>
          <p:nvPr/>
        </p:nvSpPr>
        <p:spPr>
          <a:xfrm>
            <a:off x="178973" y="224429"/>
            <a:ext cx="51724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 2 of 2: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Needs Survey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DC73BD-16DD-344F-8E10-FE0EB04D21A2}"/>
              </a:ext>
            </a:extLst>
          </p:cNvPr>
          <p:cNvSpPr txBox="1"/>
          <p:nvPr/>
        </p:nvSpPr>
        <p:spPr>
          <a:xfrm>
            <a:off x="306295" y="809204"/>
            <a:ext cx="9265968" cy="5834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you have clean drinking water in this home today?</a:t>
            </a:r>
          </a:p>
          <a:p>
            <a:pPr marL="342900" marR="0" lvl="0" indent="-342900" algn="l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you have enough food for today?</a:t>
            </a:r>
          </a:p>
          <a:p>
            <a:pPr marL="342900" marR="0" lvl="0" indent="-342900" algn="l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you have a toilet available to you in this home today?</a:t>
            </a:r>
          </a:p>
          <a:p>
            <a:pPr marL="342900" marR="0" lvl="0" indent="-342900" algn="l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 you have any light here after the sun goes down tonight?</a:t>
            </a:r>
          </a:p>
          <a:p>
            <a:pPr marL="342900" marR="0" lvl="0" indent="-342900" algn="l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you have a working phone available to you today?</a:t>
            </a:r>
          </a:p>
          <a:p>
            <a:pPr marL="342900" marR="0" lvl="0" indent="-342900" algn="l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Does anyone living here receive income from work?</a:t>
            </a:r>
          </a:p>
          <a:p>
            <a:pPr marL="342900" marR="0" lvl="0" indent="-342900" algn="l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languages do you understand? (and we have a list)</a:t>
            </a:r>
          </a:p>
          <a:p>
            <a:pPr marL="342900" marR="0" lvl="0" indent="-342900" algn="l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the past ten years, has anyone:</a:t>
            </a:r>
          </a:p>
          <a:p>
            <a:pPr marL="800100" marR="0" lvl="1" indent="-342900" algn="l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 slept in this home moved to the United States?</a:t>
            </a:r>
          </a:p>
          <a:p>
            <a:pPr marL="800100" marR="0" lvl="1" indent="-342900" algn="l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Moved from another RMI island into this home?</a:t>
            </a:r>
          </a:p>
          <a:p>
            <a:pPr marL="342900" marR="0" lvl="0" indent="-342900" algn="l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anyone here sick today?</a:t>
            </a:r>
          </a:p>
          <a:p>
            <a:pPr marL="342900" marR="0" lvl="0" indent="-342900" algn="l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anyone here injured?</a:t>
            </a:r>
          </a:p>
          <a:p>
            <a:pPr marL="342900" marR="0" lvl="0" indent="-342900" algn="l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any children here need vaccinations?</a:t>
            </a:r>
          </a:p>
          <a:p>
            <a:pPr marL="342900" marR="0" lvl="0" indent="-342900" algn="l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any children here need glasses or dental care?</a:t>
            </a:r>
          </a:p>
          <a:p>
            <a:pPr marL="342900" marR="0" lvl="0" indent="-342900" algn="l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Were the school-aged children in school on the most recent school day?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2B712E-89A8-4541-A098-0D72447CBD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8482" y="612871"/>
            <a:ext cx="4882205" cy="4827230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AE413C51-9601-9C4B-AF26-53AD480F4E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1176" y="5791008"/>
            <a:ext cx="1904529" cy="85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08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79DFE-9CAE-B84C-A9C5-CC0BB3247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128" y="331753"/>
            <a:ext cx="9750152" cy="69611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rebuchet MS" panose="020B0703020202090204" pitchFamily="34" charset="0"/>
              </a:rPr>
              <a:t>Representative data, Central Section, Household Survey…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0BA824-3ECD-7646-AD7F-FA2DA80301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020" y="3530785"/>
            <a:ext cx="4018653" cy="2849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398278-0A66-4C4E-9838-A9C758D864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020" y="1134655"/>
            <a:ext cx="4103113" cy="18266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5F930A-BECB-5644-AAA1-E20C01F985F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8103" y="1134655"/>
            <a:ext cx="7033584" cy="23961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C78312-790F-1D48-AA30-E2E2F85D76BE}"/>
              </a:ext>
            </a:extLst>
          </p:cNvPr>
          <p:cNvSpPr txBox="1"/>
          <p:nvPr/>
        </p:nvSpPr>
        <p:spPr>
          <a:xfrm>
            <a:off x="4924061" y="4021003"/>
            <a:ext cx="7247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quarter of all households had unreported ill or injured.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A1B291-8067-E442-A4A1-6703FA1AE4CB}"/>
              </a:ext>
            </a:extLst>
          </p:cNvPr>
          <p:cNvSpPr txBox="1"/>
          <p:nvPr/>
        </p:nvSpPr>
        <p:spPr>
          <a:xfrm>
            <a:off x="5033962" y="4740336"/>
            <a:ext cx="70273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third of households had no access to clean drinking water.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576542-DC59-0A48-8216-F8F60C82BF13}"/>
              </a:ext>
            </a:extLst>
          </p:cNvPr>
          <p:cNvSpPr txBox="1"/>
          <p:nvPr/>
        </p:nvSpPr>
        <p:spPr>
          <a:xfrm>
            <a:off x="5868872" y="5723345"/>
            <a:ext cx="53575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household had 42 people living in it.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 exceeded KALGOV’s max guess. </a:t>
            </a:r>
          </a:p>
        </p:txBody>
      </p:sp>
    </p:spTree>
    <p:extLst>
      <p:ext uri="{BB962C8B-B14F-4D97-AF65-F5344CB8AC3E}">
        <p14:creationId xmlns:p14="http://schemas.microsoft.com/office/powerpoint/2010/main" val="2751216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32D182-4F48-5583-AF96-098634564A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82" y="241711"/>
            <a:ext cx="2387730" cy="568668"/>
          </a:xfrm>
          <a:prstGeom prst="rect">
            <a:avLst/>
          </a:prstGeom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2E664D-0523-D3C3-23A1-5A8A6AE858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666" y="974471"/>
            <a:ext cx="11849117" cy="5121529"/>
          </a:xfrm>
          <a:prstGeom prst="rect">
            <a:avLst/>
          </a:prstGeom>
          <a:ln w="57150">
            <a:noFill/>
          </a:ln>
        </p:spPr>
      </p:pic>
    </p:spTree>
    <p:extLst>
      <p:ext uri="{BB962C8B-B14F-4D97-AF65-F5344CB8AC3E}">
        <p14:creationId xmlns:p14="http://schemas.microsoft.com/office/powerpoint/2010/main" val="62155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E4BFF3-422F-4978-55EB-9C959289D5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801" y="1326995"/>
            <a:ext cx="6706809" cy="31535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DB35D3-1C16-BC2F-FE94-689EB42B7998}"/>
              </a:ext>
            </a:extLst>
          </p:cNvPr>
          <p:cNvSpPr txBox="1"/>
          <p:nvPr/>
        </p:nvSpPr>
        <p:spPr>
          <a:xfrm>
            <a:off x="312233" y="278780"/>
            <a:ext cx="11619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Iroojlaplap (and elected Senator) </a:t>
            </a:r>
            <a:r>
              <a:rPr lang="en-US" sz="2000" b="1" dirty="0"/>
              <a:t>Michael Kabua</a:t>
            </a:r>
            <a:r>
              <a:rPr lang="en-US" sz="2000" dirty="0"/>
              <a:t>, Paramount Chief of the Kwajalein Atoll peoples, has offered his support for anything KASL can do to help the Marshallese.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0C82E6-5322-5D44-D556-0BB9F0D19FBE}"/>
              </a:ext>
            </a:extLst>
          </p:cNvPr>
          <p:cNvSpPr txBox="1"/>
          <p:nvPr/>
        </p:nvSpPr>
        <p:spPr>
          <a:xfrm>
            <a:off x="312233" y="4588043"/>
            <a:ext cx="1584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25 February 2023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5B0896-10E7-A0E5-B57B-41B74EF0D0B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4952" y="1616926"/>
            <a:ext cx="4639860" cy="50923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4AF8B2-E27B-B7D4-D6DF-676DA87BD586}"/>
              </a:ext>
            </a:extLst>
          </p:cNvPr>
          <p:cNvSpPr txBox="1"/>
          <p:nvPr/>
        </p:nvSpPr>
        <p:spPr>
          <a:xfrm>
            <a:off x="5970012" y="6186034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Coronation</a:t>
            </a:r>
          </a:p>
          <a:p>
            <a:pPr algn="r"/>
            <a:r>
              <a:rPr lang="en-US" sz="1400" dirty="0"/>
              <a:t>21 July 2022</a:t>
            </a:r>
          </a:p>
        </p:txBody>
      </p:sp>
    </p:spTree>
    <p:extLst>
      <p:ext uri="{BB962C8B-B14F-4D97-AF65-F5344CB8AC3E}">
        <p14:creationId xmlns:p14="http://schemas.microsoft.com/office/powerpoint/2010/main" val="98458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32D182-4F48-5583-AF96-098634564A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82" y="241711"/>
            <a:ext cx="2387730" cy="568668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BE5259-4D1C-B0B6-07C1-E9D8F074981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88" y="949972"/>
            <a:ext cx="11514667" cy="5786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454227-7322-23CC-78C2-BB9A808CE5A8}"/>
              </a:ext>
            </a:extLst>
          </p:cNvPr>
          <p:cNvSpPr txBox="1"/>
          <p:nvPr/>
        </p:nvSpPr>
        <p:spPr>
          <a:xfrm>
            <a:off x="4615755" y="225604"/>
            <a:ext cx="29604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www.KASL.earth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832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27720" y="6583681"/>
            <a:ext cx="2133600" cy="180975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954CB04-13B4-4A07-99CD-8644EA05D17A}" type="slidenum">
              <a:rPr lang="en-US" sz="600">
                <a:solidFill>
                  <a:srgbClr val="000000"/>
                </a:solidFill>
                <a:latin typeface="Arial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17</a:t>
            </a:fld>
            <a:endParaRPr lang="en-US" sz="6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AEE096-678F-8DDD-75D9-1B58128B08FB}"/>
              </a:ext>
            </a:extLst>
          </p:cNvPr>
          <p:cNvSpPr txBox="1"/>
          <p:nvPr/>
        </p:nvSpPr>
        <p:spPr>
          <a:xfrm>
            <a:off x="1012523" y="1331810"/>
            <a:ext cx="19138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</a:p>
          <a:p>
            <a:pPr algn="ctr"/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Sectors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880E98C-A600-2767-0E68-127FB580F5E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170045" y="1088135"/>
            <a:ext cx="5595747" cy="549554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Cultural preservation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Water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Healthcare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Food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Shelter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Sanitation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Communications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Transportation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Job creation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b="0" dirty="0">
                <a:latin typeface="Calibri" panose="020F0502020204030204" pitchFamily="34" charset="0"/>
                <a:cs typeface="Calibri" panose="020F0502020204030204" pitchFamily="34" charset="0"/>
              </a:rPr>
              <a:t>Ecosystem Regeneration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009405-76CB-2AA3-B6F5-EBDD664F94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145536" cy="74914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8537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Risks &amp; Opportunities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291457A-B6AF-D4F2-04EB-9EEF9EAB7A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7616" y="1066801"/>
            <a:ext cx="5358384" cy="5241925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en-US" sz="2000" dirty="0">
                <a:solidFill>
                  <a:srgbClr val="9C0000"/>
                </a:solidFill>
              </a:rPr>
              <a:t>Risks for the KASL concept	</a:t>
            </a: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9C0000"/>
                </a:solidFill>
              </a:rPr>
              <a:t>No one cares</a:t>
            </a: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9C0000"/>
                </a:solidFill>
              </a:rPr>
              <a:t>No one tests</a:t>
            </a: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9C0000"/>
                </a:solidFill>
              </a:rPr>
              <a:t>No one evaluates</a:t>
            </a: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9C0000"/>
                </a:solidFill>
              </a:rPr>
              <a:t>Nothing proves useful</a:t>
            </a: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9C0000"/>
                </a:solidFill>
              </a:rPr>
              <a:t>Nothing proves affordable</a:t>
            </a: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9C0000"/>
                </a:solidFill>
              </a:rPr>
              <a:t>Nothing proves acceptable</a:t>
            </a: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9C0000"/>
                </a:solidFill>
              </a:rPr>
              <a:t>We annoy, frustrate, disappoint, or humiliate the local population</a:t>
            </a: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9C0000"/>
                </a:solidFill>
              </a:rPr>
              <a:t>We prove inadequate at our task, so future opportunities for vulnerable populations are lost.</a:t>
            </a:r>
          </a:p>
          <a:p>
            <a:pPr marL="457200" indent="-4572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9C0000"/>
                </a:solidFill>
              </a:rPr>
              <a:t>China gains a greater foothold.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E8ABF1B-2394-5F03-3EF7-253D2CEA71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93407" y="1072899"/>
            <a:ext cx="5358383" cy="5241924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en-US" sz="2000" dirty="0">
                <a:solidFill>
                  <a:srgbClr val="00682F"/>
                </a:solidFill>
              </a:rPr>
              <a:t>Opportunities </a:t>
            </a:r>
          </a:p>
          <a:p>
            <a:pPr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00682F"/>
                </a:solidFill>
              </a:rPr>
              <a:t>New testing venue</a:t>
            </a:r>
          </a:p>
          <a:p>
            <a:pPr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00682F"/>
                </a:solidFill>
              </a:rPr>
              <a:t>New evaluation processes</a:t>
            </a:r>
          </a:p>
          <a:p>
            <a:pPr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00682F"/>
                </a:solidFill>
              </a:rPr>
              <a:t>New climate strategies</a:t>
            </a:r>
          </a:p>
          <a:p>
            <a:pPr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00682F"/>
                </a:solidFill>
              </a:rPr>
              <a:t>New engineering at scale</a:t>
            </a:r>
          </a:p>
          <a:p>
            <a:pPr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00682F"/>
                </a:solidFill>
              </a:rPr>
              <a:t>Water and food security improve</a:t>
            </a:r>
          </a:p>
          <a:p>
            <a:pPr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00682F"/>
                </a:solidFill>
              </a:rPr>
              <a:t>Health metrics improve</a:t>
            </a:r>
          </a:p>
          <a:p>
            <a:pPr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00682F"/>
                </a:solidFill>
              </a:rPr>
              <a:t>Education expands</a:t>
            </a:r>
          </a:p>
          <a:p>
            <a:pPr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00682F"/>
                </a:solidFill>
              </a:rPr>
              <a:t>Jobs are generated</a:t>
            </a:r>
          </a:p>
          <a:p>
            <a:pPr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00682F"/>
                </a:solidFill>
              </a:rPr>
              <a:t>Economies enlarge </a:t>
            </a:r>
          </a:p>
          <a:p>
            <a:pPr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00682F"/>
                </a:solidFill>
              </a:rPr>
              <a:t>Choices develop</a:t>
            </a:r>
          </a:p>
          <a:p>
            <a:pPr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00682F"/>
                </a:solidFill>
              </a:rPr>
              <a:t>China, a peer-competitor, becomes less so.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5FBAE0-0A48-3B10-B799-98749BF8C5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145536" cy="74914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4526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4" name="Picture 3" descr="Abstract smoke background">
            <a:extLst>
              <a:ext uri="{FF2B5EF4-FFF2-40B4-BE49-F238E27FC236}">
                <a16:creationId xmlns:a16="http://schemas.microsoft.com/office/drawing/2014/main" id="{37EED7E7-410E-71E4-E257-FF0AE340F4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8815"/>
            <a:ext cx="866849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83553A-D514-7C5E-8513-7A3C24032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2097828"/>
          </a:xfrm>
        </p:spPr>
        <p:txBody>
          <a:bodyPr anchor="b">
            <a:normAutofit/>
          </a:bodyPr>
          <a:lstStyle/>
          <a:p>
            <a:r>
              <a:rPr lang="en-US" sz="4800" dirty="0"/>
              <a:t>KASL </a:t>
            </a:r>
            <a:br>
              <a:rPr lang="en-US" sz="4800" dirty="0"/>
            </a:br>
            <a:r>
              <a:rPr lang="en-US" sz="4800" dirty="0"/>
              <a:t>Project Proposals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C582AA-A6E7-4701-FFAC-BF4FA76F09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>
            <a:normAutofit/>
          </a:bodyPr>
          <a:lstStyle/>
          <a:p>
            <a:r>
              <a:rPr lang="en-US" sz="2000" dirty="0"/>
              <a:t>26 August 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A0ACF2-A45B-3384-52DD-7ED5D173D2A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9308" y="3491921"/>
            <a:ext cx="3626285" cy="97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4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737E77-2CDD-3741-8947-5652CFFB41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4498" y="273423"/>
            <a:ext cx="5816814" cy="609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45DE2A-1371-FA40-8776-8D3A2B08C8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075" y="273423"/>
            <a:ext cx="4356463" cy="60990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3F4643-D798-234F-BA07-75121F481937}"/>
              </a:ext>
            </a:extLst>
          </p:cNvPr>
          <p:cNvSpPr txBox="1"/>
          <p:nvPr/>
        </p:nvSpPr>
        <p:spPr>
          <a:xfrm>
            <a:off x="5805989" y="406400"/>
            <a:ext cx="5741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US Navy doctor for 25 years</a:t>
            </a:r>
          </a:p>
        </p:txBody>
      </p:sp>
    </p:spTree>
    <p:extLst>
      <p:ext uri="{BB962C8B-B14F-4D97-AF65-F5344CB8AC3E}">
        <p14:creationId xmlns:p14="http://schemas.microsoft.com/office/powerpoint/2010/main" val="240751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3538676-E86B-6F53-1A64-ECEF4529EF5C}"/>
              </a:ext>
            </a:extLst>
          </p:cNvPr>
          <p:cNvSpPr/>
          <p:nvPr/>
        </p:nvSpPr>
        <p:spPr>
          <a:xfrm>
            <a:off x="1582910" y="1950545"/>
            <a:ext cx="1959428" cy="283029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Partial brine electrolysis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0FE9B0A-B4CB-2F4E-CBF3-62B415FC7727}"/>
              </a:ext>
            </a:extLst>
          </p:cNvPr>
          <p:cNvSpPr/>
          <p:nvPr/>
        </p:nvSpPr>
        <p:spPr>
          <a:xfrm>
            <a:off x="1392629" y="1250372"/>
            <a:ext cx="2394858" cy="655468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Desalination brine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455,000 gpd of brine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60x the concentration of seawater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518C0D8-723B-36B3-7D18-4CA000C4BFCA}"/>
              </a:ext>
            </a:extLst>
          </p:cNvPr>
          <p:cNvSpPr/>
          <p:nvPr/>
        </p:nvSpPr>
        <p:spPr>
          <a:xfrm>
            <a:off x="733824" y="2617535"/>
            <a:ext cx="1153885" cy="3809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Chlorine gas 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(Cl</a:t>
            </a:r>
            <a:r>
              <a:rPr kumimoji="0" lang="en-US" sz="1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0A93C59-E6B7-293F-4837-8664284C22E9}"/>
              </a:ext>
            </a:extLst>
          </p:cNvPr>
          <p:cNvSpPr/>
          <p:nvPr/>
        </p:nvSpPr>
        <p:spPr>
          <a:xfrm>
            <a:off x="1974796" y="2617535"/>
            <a:ext cx="1153886" cy="3809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Hydrogen gas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(H</a:t>
            </a:r>
            <a:r>
              <a:rPr kumimoji="0" lang="en-US" sz="1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6E85A48-D206-621C-9796-EF6C88824D1E}"/>
              </a:ext>
            </a:extLst>
          </p:cNvPr>
          <p:cNvSpPr/>
          <p:nvPr/>
        </p:nvSpPr>
        <p:spPr>
          <a:xfrm>
            <a:off x="3215769" y="2617535"/>
            <a:ext cx="1874096" cy="5442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Sodium hydroxide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(NaOH)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low-molarity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E7DBB40-46BC-11D5-2E24-9F07AF8E88E7}"/>
              </a:ext>
            </a:extLst>
          </p:cNvPr>
          <p:cNvSpPr/>
          <p:nvPr/>
        </p:nvSpPr>
        <p:spPr>
          <a:xfrm>
            <a:off x="5089865" y="1137235"/>
            <a:ext cx="1663759" cy="88174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Magnesium hydroxide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MgOH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cxnSp>
        <p:nvCxnSpPr>
          <p:cNvPr id="12" name="Curved Connector 11">
            <a:extLst>
              <a:ext uri="{FF2B5EF4-FFF2-40B4-BE49-F238E27FC236}">
                <a16:creationId xmlns:a16="http://schemas.microsoft.com/office/drawing/2014/main" id="{BD627B47-C714-842C-6C1D-566063DCA2E9}"/>
              </a:ext>
            </a:extLst>
          </p:cNvPr>
          <p:cNvCxnSpPr>
            <a:cxnSpLocks/>
            <a:stCxn id="9" idx="0"/>
          </p:cNvCxnSpPr>
          <p:nvPr/>
        </p:nvCxnSpPr>
        <p:spPr>
          <a:xfrm rot="16200000" flipV="1">
            <a:off x="3625960" y="2090677"/>
            <a:ext cx="1048276" cy="5439"/>
          </a:xfrm>
          <a:prstGeom prst="curved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DFE2018-B645-655F-5A18-F0D711BA4A37}"/>
              </a:ext>
            </a:extLst>
          </p:cNvPr>
          <p:cNvCxnSpPr>
            <a:cxnSpLocks/>
            <a:stCxn id="6" idx="3"/>
            <a:endCxn id="10" idx="1"/>
          </p:cNvCxnSpPr>
          <p:nvPr/>
        </p:nvCxnSpPr>
        <p:spPr>
          <a:xfrm>
            <a:off x="3787487" y="1578106"/>
            <a:ext cx="130237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D21B7A0-C6F1-4C4C-D971-12483F83194F}"/>
              </a:ext>
            </a:extLst>
          </p:cNvPr>
          <p:cNvCxnSpPr>
            <a:cxnSpLocks/>
            <a:endCxn id="20" idx="1"/>
          </p:cNvCxnSpPr>
          <p:nvPr/>
        </p:nvCxnSpPr>
        <p:spPr>
          <a:xfrm flipV="1">
            <a:off x="6753624" y="1578106"/>
            <a:ext cx="1485720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23EFE5D-D81E-9974-6B62-854C24829C71}"/>
              </a:ext>
            </a:extLst>
          </p:cNvPr>
          <p:cNvSpPr/>
          <p:nvPr/>
        </p:nvSpPr>
        <p:spPr>
          <a:xfrm>
            <a:off x="8239344" y="1137235"/>
            <a:ext cx="2008594" cy="88174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Magnesium Oxide (MgO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6FC936A-8310-266F-EFE2-F16AFDCBFED6}"/>
              </a:ext>
            </a:extLst>
          </p:cNvPr>
          <p:cNvSpPr/>
          <p:nvPr/>
        </p:nvSpPr>
        <p:spPr>
          <a:xfrm>
            <a:off x="6417928" y="2138720"/>
            <a:ext cx="858210" cy="5442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(630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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</a:t>
            </a:r>
          </a:p>
        </p:txBody>
      </p:sp>
      <p:cxnSp>
        <p:nvCxnSpPr>
          <p:cNvPr id="22" name="Curved Connector 21">
            <a:extLst>
              <a:ext uri="{FF2B5EF4-FFF2-40B4-BE49-F238E27FC236}">
                <a16:creationId xmlns:a16="http://schemas.microsoft.com/office/drawing/2014/main" id="{7D6D41FF-031A-A919-1E6A-3AF0FB7B9971}"/>
              </a:ext>
            </a:extLst>
          </p:cNvPr>
          <p:cNvCxnSpPr>
            <a:cxnSpLocks/>
            <a:stCxn id="21" idx="0"/>
          </p:cNvCxnSpPr>
          <p:nvPr/>
        </p:nvCxnSpPr>
        <p:spPr>
          <a:xfrm rot="5400000" flipH="1" flipV="1">
            <a:off x="6820696" y="1604443"/>
            <a:ext cx="560614" cy="507940"/>
          </a:xfrm>
          <a:prstGeom prst="curved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82B37BAB-8417-70B6-A532-857D5A65F4A2}"/>
              </a:ext>
            </a:extLst>
          </p:cNvPr>
          <p:cNvSpPr/>
          <p:nvPr/>
        </p:nvSpPr>
        <p:spPr>
          <a:xfrm>
            <a:off x="8239344" y="799778"/>
            <a:ext cx="691423" cy="21771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</a:t>
            </a:r>
          </a:p>
        </p:txBody>
      </p:sp>
      <p:cxnSp>
        <p:nvCxnSpPr>
          <p:cNvPr id="29" name="Curved Connector 28">
            <a:extLst>
              <a:ext uri="{FF2B5EF4-FFF2-40B4-BE49-F238E27FC236}">
                <a16:creationId xmlns:a16="http://schemas.microsoft.com/office/drawing/2014/main" id="{750E6F5B-829E-C983-5C4D-B1EE8D6CCC69}"/>
              </a:ext>
            </a:extLst>
          </p:cNvPr>
          <p:cNvCxnSpPr>
            <a:cxnSpLocks/>
            <a:endCxn id="28" idx="1"/>
          </p:cNvCxnSpPr>
          <p:nvPr/>
        </p:nvCxnSpPr>
        <p:spPr>
          <a:xfrm rot="5400000" flipH="1" flipV="1">
            <a:off x="7634695" y="964610"/>
            <a:ext cx="660622" cy="548675"/>
          </a:xfrm>
          <a:prstGeom prst="curved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04DBED90-2993-5A4A-C58C-D4089FD604F4}"/>
              </a:ext>
            </a:extLst>
          </p:cNvPr>
          <p:cNvSpPr/>
          <p:nvPr/>
        </p:nvSpPr>
        <p:spPr>
          <a:xfrm>
            <a:off x="1207353" y="3515611"/>
            <a:ext cx="1534886" cy="3809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Hydrochloric acid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(HCl)</a:t>
            </a:r>
          </a:p>
        </p:txBody>
      </p:sp>
      <p:cxnSp>
        <p:nvCxnSpPr>
          <p:cNvPr id="36" name="Curved Connector 35">
            <a:extLst>
              <a:ext uri="{FF2B5EF4-FFF2-40B4-BE49-F238E27FC236}">
                <a16:creationId xmlns:a16="http://schemas.microsoft.com/office/drawing/2014/main" id="{51DBDC53-05FA-3857-081B-16512236E7BE}"/>
              </a:ext>
            </a:extLst>
          </p:cNvPr>
          <p:cNvCxnSpPr>
            <a:cxnSpLocks/>
            <a:endCxn id="33" idx="0"/>
          </p:cNvCxnSpPr>
          <p:nvPr/>
        </p:nvCxnSpPr>
        <p:spPr>
          <a:xfrm rot="10800000" flipV="1">
            <a:off x="1974796" y="3031185"/>
            <a:ext cx="576944" cy="484425"/>
          </a:xfrm>
          <a:prstGeom prst="curved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>
            <a:extLst>
              <a:ext uri="{FF2B5EF4-FFF2-40B4-BE49-F238E27FC236}">
                <a16:creationId xmlns:a16="http://schemas.microsoft.com/office/drawing/2014/main" id="{C37C0B65-7343-5D8F-F359-D567B357E6FF}"/>
              </a:ext>
            </a:extLst>
          </p:cNvPr>
          <p:cNvCxnSpPr>
            <a:cxnSpLocks/>
            <a:endCxn id="33" idx="0"/>
          </p:cNvCxnSpPr>
          <p:nvPr/>
        </p:nvCxnSpPr>
        <p:spPr>
          <a:xfrm>
            <a:off x="1314366" y="3017580"/>
            <a:ext cx="660430" cy="498031"/>
          </a:xfrm>
          <a:prstGeom prst="curved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F2B5D860-6D3B-D9F4-72FA-96542103B023}"/>
              </a:ext>
            </a:extLst>
          </p:cNvPr>
          <p:cNvSpPr/>
          <p:nvPr/>
        </p:nvSpPr>
        <p:spPr>
          <a:xfrm>
            <a:off x="6805066" y="3008526"/>
            <a:ext cx="2245449" cy="88174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Magnesium Chloride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MgCl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cxnSp>
        <p:nvCxnSpPr>
          <p:cNvPr id="54" name="Curved Connector 53">
            <a:extLst>
              <a:ext uri="{FF2B5EF4-FFF2-40B4-BE49-F238E27FC236}">
                <a16:creationId xmlns:a16="http://schemas.microsoft.com/office/drawing/2014/main" id="{91E34560-FE5F-3592-11D2-1AC34395AD3C}"/>
              </a:ext>
            </a:extLst>
          </p:cNvPr>
          <p:cNvCxnSpPr>
            <a:cxnSpLocks/>
            <a:stCxn id="33" idx="3"/>
            <a:endCxn id="52" idx="1"/>
          </p:cNvCxnSpPr>
          <p:nvPr/>
        </p:nvCxnSpPr>
        <p:spPr>
          <a:xfrm flipV="1">
            <a:off x="2742239" y="3449397"/>
            <a:ext cx="4062827" cy="256713"/>
          </a:xfrm>
          <a:prstGeom prst="curved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urved Connector 55">
            <a:extLst>
              <a:ext uri="{FF2B5EF4-FFF2-40B4-BE49-F238E27FC236}">
                <a16:creationId xmlns:a16="http://schemas.microsoft.com/office/drawing/2014/main" id="{C2507970-04E0-103A-ECFC-163639708E73}"/>
              </a:ext>
            </a:extLst>
          </p:cNvPr>
          <p:cNvCxnSpPr>
            <a:cxnSpLocks/>
            <a:stCxn id="20" idx="2"/>
            <a:endCxn id="65" idx="0"/>
          </p:cNvCxnSpPr>
          <p:nvPr/>
        </p:nvCxnSpPr>
        <p:spPr>
          <a:xfrm rot="16200000" flipH="1">
            <a:off x="9503254" y="1759364"/>
            <a:ext cx="989548" cy="1508774"/>
          </a:xfrm>
          <a:prstGeom prst="curved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E0ACD104-F4F9-8AB7-06E5-B5435C24F02A}"/>
              </a:ext>
            </a:extLst>
          </p:cNvPr>
          <p:cNvSpPr/>
          <p:nvPr/>
        </p:nvSpPr>
        <p:spPr>
          <a:xfrm>
            <a:off x="9472247" y="3008525"/>
            <a:ext cx="2560335" cy="88174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Magnesium Oxychloride Cement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(Sorel Cement)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46D997A-F395-3E90-122C-E901BA21A761}"/>
              </a:ext>
            </a:extLst>
          </p:cNvPr>
          <p:cNvCxnSpPr>
            <a:cxnSpLocks/>
          </p:cNvCxnSpPr>
          <p:nvPr/>
        </p:nvCxnSpPr>
        <p:spPr>
          <a:xfrm>
            <a:off x="9050515" y="3474565"/>
            <a:ext cx="43723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617D9771-3495-23D0-127A-AD650A2923DC}"/>
              </a:ext>
            </a:extLst>
          </p:cNvPr>
          <p:cNvSpPr/>
          <p:nvPr/>
        </p:nvSpPr>
        <p:spPr>
          <a:xfrm>
            <a:off x="7656569" y="3996280"/>
            <a:ext cx="2005486" cy="795704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6B72972-B51A-3413-2654-266CAFBEBD4F}"/>
              </a:ext>
            </a:extLst>
          </p:cNvPr>
          <p:cNvSpPr txBox="1"/>
          <p:nvPr/>
        </p:nvSpPr>
        <p:spPr>
          <a:xfrm>
            <a:off x="7737251" y="4107146"/>
            <a:ext cx="17813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Wood ash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burned coconut coir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778CF3AF-F7FA-47CD-C0AA-D1A60893812F}"/>
              </a:ext>
            </a:extLst>
          </p:cNvPr>
          <p:cNvSpPr/>
          <p:nvPr/>
        </p:nvSpPr>
        <p:spPr>
          <a:xfrm>
            <a:off x="9662055" y="4878022"/>
            <a:ext cx="2266828" cy="79184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Ebeye Saline Cement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Kenney Cement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EDBBE3E5-4983-36AB-E19F-217CA0947686}"/>
              </a:ext>
            </a:extLst>
          </p:cNvPr>
          <p:cNvCxnSpPr>
            <a:cxnSpLocks/>
          </p:cNvCxnSpPr>
          <p:nvPr/>
        </p:nvCxnSpPr>
        <p:spPr>
          <a:xfrm>
            <a:off x="10792230" y="3890267"/>
            <a:ext cx="0" cy="102926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3B259E23-DCA7-BAAF-C660-B8C8AC046413}"/>
              </a:ext>
            </a:extLst>
          </p:cNvPr>
          <p:cNvCxnSpPr>
            <a:cxnSpLocks/>
          </p:cNvCxnSpPr>
          <p:nvPr/>
        </p:nvCxnSpPr>
        <p:spPr>
          <a:xfrm>
            <a:off x="9725431" y="4456323"/>
            <a:ext cx="1066799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7AD170DE-E5EA-962C-6E5B-242A3745EC43}"/>
              </a:ext>
            </a:extLst>
          </p:cNvPr>
          <p:cNvSpPr txBox="1"/>
          <p:nvPr/>
        </p:nvSpPr>
        <p:spPr>
          <a:xfrm>
            <a:off x="275058" y="4045190"/>
            <a:ext cx="7964286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Results: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From salt-water desalination brine and electricity, we can make magnesium cement 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building material at a rate of ~800 tons per year with the current desalination on Ebeye.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From woody byproducts such as coconut husk, we can generate electricity, heat, and ash.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Solar power can provide the rest of the required electricity. 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Particulates captured from burning wood are used to enhance the capabilities of the magnesium cement.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Ash from burning can provide fertilizer for growing food plants.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All of these technologies together provide a chain of products that result in a 100% local production of a construction material that can be used on the islands or exported.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440DF31-DAA1-52FC-48B6-711F0AA549D7}"/>
              </a:ext>
            </a:extLst>
          </p:cNvPr>
          <p:cNvSpPr txBox="1"/>
          <p:nvPr/>
        </p:nvSpPr>
        <p:spPr>
          <a:xfrm>
            <a:off x="269692" y="249400"/>
            <a:ext cx="10105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seawater, to Ebeye RO desalination, to a waste brine stream, to cement:</a:t>
            </a:r>
          </a:p>
        </p:txBody>
      </p: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543610A3-F04F-E16B-5B8C-DA23C812C240}"/>
              </a:ext>
            </a:extLst>
          </p:cNvPr>
          <p:cNvCxnSpPr>
            <a:cxnSpLocks/>
            <a:stCxn id="5" idx="1"/>
            <a:endCxn id="7" idx="0"/>
          </p:cNvCxnSpPr>
          <p:nvPr/>
        </p:nvCxnSpPr>
        <p:spPr>
          <a:xfrm rot="10800000" flipV="1">
            <a:off x="1310768" y="2092059"/>
            <a:ext cx="272143" cy="525475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C15DA847-681D-32AB-68FC-9CEFE825287D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3542338" y="2092060"/>
            <a:ext cx="299706" cy="506041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343C32B-E234-9A45-CC83-DDC058424219}"/>
              </a:ext>
            </a:extLst>
          </p:cNvPr>
          <p:cNvCxnSpPr>
            <a:cxnSpLocks/>
            <a:stCxn id="5" idx="2"/>
            <a:endCxn id="8" idx="0"/>
          </p:cNvCxnSpPr>
          <p:nvPr/>
        </p:nvCxnSpPr>
        <p:spPr>
          <a:xfrm flipH="1">
            <a:off x="2551739" y="2233574"/>
            <a:ext cx="10885" cy="3839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5C651961-0E9E-45D6-8D99-1BC7B7D58B57}"/>
              </a:ext>
            </a:extLst>
          </p:cNvPr>
          <p:cNvSpPr txBox="1"/>
          <p:nvPr/>
        </p:nvSpPr>
        <p:spPr>
          <a:xfrm>
            <a:off x="3889754" y="1366774"/>
            <a:ext cx="9637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Brine outflow</a:t>
            </a:r>
          </a:p>
        </p:txBody>
      </p:sp>
    </p:spTree>
    <p:extLst>
      <p:ext uri="{BB962C8B-B14F-4D97-AF65-F5344CB8AC3E}">
        <p14:creationId xmlns:p14="http://schemas.microsoft.com/office/powerpoint/2010/main" val="3595016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D74234-2109-3F7C-6CD3-8017D9D955ED}"/>
              </a:ext>
            </a:extLst>
          </p:cNvPr>
          <p:cNvSpPr txBox="1"/>
          <p:nvPr/>
        </p:nvSpPr>
        <p:spPr>
          <a:xfrm>
            <a:off x="257562" y="166504"/>
            <a:ext cx="83019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seashells and coconut waste to durable lime cement</a:t>
            </a: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EFC76A9B-1B57-B207-6AEF-AB4DD94BE57F}"/>
              </a:ext>
            </a:extLst>
          </p:cNvPr>
          <p:cNvSpPr/>
          <p:nvPr/>
        </p:nvSpPr>
        <p:spPr>
          <a:xfrm>
            <a:off x="489919" y="1710784"/>
            <a:ext cx="2394858" cy="1021927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Coconut Husk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Biochar Reactor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3148 tons per year current production in Marshall Islands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A6B1529B-1F8A-E481-8765-169F64C1A35A}"/>
              </a:ext>
            </a:extLst>
          </p:cNvPr>
          <p:cNvSpPr/>
          <p:nvPr/>
        </p:nvSpPr>
        <p:spPr>
          <a:xfrm>
            <a:off x="4208994" y="2476437"/>
            <a:ext cx="2038240" cy="97563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Seashell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Lime Kiln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CaCO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3" panose="05040102010807070707" pitchFamily="18" charset="2"/>
              </a:rPr>
              <a:t>     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3" panose="05040102010807070707" pitchFamily="18" charset="2"/>
              </a:rPr>
              <a:t>CaO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3" panose="05040102010807070707" pitchFamily="18" charset="2"/>
              </a:rPr>
              <a:t> + CO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3" panose="05040102010807070707" pitchFamily="18" charset="2"/>
              </a:rPr>
              <a:t>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(Calcium Carbonate)      (Calcium oxide)</a:t>
            </a:r>
          </a:p>
        </p:txBody>
      </p:sp>
      <p:cxnSp>
        <p:nvCxnSpPr>
          <p:cNvPr id="11" name="Curved Connector 21">
            <a:extLst>
              <a:ext uri="{FF2B5EF4-FFF2-40B4-BE49-F238E27FC236}">
                <a16:creationId xmlns:a16="http://schemas.microsoft.com/office/drawing/2014/main" id="{CFC2DDE4-6D90-D59F-6CDC-6FEE6ACD9137}"/>
              </a:ext>
            </a:extLst>
          </p:cNvPr>
          <p:cNvCxnSpPr>
            <a:cxnSpLocks/>
            <a:stCxn id="4" idx="3"/>
            <a:endCxn id="7" idx="1"/>
          </p:cNvCxnSpPr>
          <p:nvPr/>
        </p:nvCxnSpPr>
        <p:spPr>
          <a:xfrm>
            <a:off x="2884777" y="2221748"/>
            <a:ext cx="1324217" cy="742505"/>
          </a:xfrm>
          <a:prstGeom prst="curved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20">
            <a:extLst>
              <a:ext uri="{FF2B5EF4-FFF2-40B4-BE49-F238E27FC236}">
                <a16:creationId xmlns:a16="http://schemas.microsoft.com/office/drawing/2014/main" id="{37E16B6A-C72F-4755-1170-FD03025E7344}"/>
              </a:ext>
            </a:extLst>
          </p:cNvPr>
          <p:cNvSpPr/>
          <p:nvPr/>
        </p:nvSpPr>
        <p:spPr>
          <a:xfrm>
            <a:off x="7777391" y="452972"/>
            <a:ext cx="1051358" cy="5735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BioChar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(Charcoal)</a:t>
            </a: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05584B6B-A7C3-444B-5CF5-34AE60A839E7}"/>
              </a:ext>
            </a:extLst>
          </p:cNvPr>
          <p:cNvSpPr/>
          <p:nvPr/>
        </p:nvSpPr>
        <p:spPr>
          <a:xfrm>
            <a:off x="7796859" y="1750670"/>
            <a:ext cx="1247394" cy="562072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Heat Exchanger</a:t>
            </a:r>
          </a:p>
        </p:txBody>
      </p:sp>
      <p:sp>
        <p:nvSpPr>
          <p:cNvPr id="17" name="Trapezoid 16">
            <a:extLst>
              <a:ext uri="{FF2B5EF4-FFF2-40B4-BE49-F238E27FC236}">
                <a16:creationId xmlns:a16="http://schemas.microsoft.com/office/drawing/2014/main" id="{0044BAD0-074C-A844-C51D-9FE5DEA444B4}"/>
              </a:ext>
            </a:extLst>
          </p:cNvPr>
          <p:cNvSpPr/>
          <p:nvPr/>
        </p:nvSpPr>
        <p:spPr>
          <a:xfrm rot="5400000">
            <a:off x="9559735" y="1587874"/>
            <a:ext cx="696149" cy="887664"/>
          </a:xfrm>
          <a:prstGeom prst="trapezoi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80019B-CC84-1109-A846-A3EBA7C654F8}"/>
              </a:ext>
            </a:extLst>
          </p:cNvPr>
          <p:cNvSpPr txBox="1"/>
          <p:nvPr/>
        </p:nvSpPr>
        <p:spPr>
          <a:xfrm>
            <a:off x="9421475" y="1549846"/>
            <a:ext cx="9301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Turbine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Generator</a:t>
            </a:r>
          </a:p>
        </p:txBody>
      </p:sp>
      <p:sp>
        <p:nvSpPr>
          <p:cNvPr id="21" name="Rounded Rectangle 7">
            <a:extLst>
              <a:ext uri="{FF2B5EF4-FFF2-40B4-BE49-F238E27FC236}">
                <a16:creationId xmlns:a16="http://schemas.microsoft.com/office/drawing/2014/main" id="{D05C238C-F954-FE81-DAF8-68451560F9D8}"/>
              </a:ext>
            </a:extLst>
          </p:cNvPr>
          <p:cNvSpPr/>
          <p:nvPr/>
        </p:nvSpPr>
        <p:spPr>
          <a:xfrm>
            <a:off x="10805321" y="1841207"/>
            <a:ext cx="1153886" cy="3809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Electricity</a:t>
            </a:r>
          </a:p>
        </p:txBody>
      </p:sp>
      <p:sp>
        <p:nvSpPr>
          <p:cNvPr id="32" name="Rounded Rectangle 20">
            <a:extLst>
              <a:ext uri="{FF2B5EF4-FFF2-40B4-BE49-F238E27FC236}">
                <a16:creationId xmlns:a16="http://schemas.microsoft.com/office/drawing/2014/main" id="{7B2A033E-1C7B-75E1-C06F-9F1BC9A78D38}"/>
              </a:ext>
            </a:extLst>
          </p:cNvPr>
          <p:cNvSpPr/>
          <p:nvPr/>
        </p:nvSpPr>
        <p:spPr>
          <a:xfrm>
            <a:off x="5644091" y="3535127"/>
            <a:ext cx="697656" cy="363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</a:t>
            </a:r>
          </a:p>
        </p:txBody>
      </p:sp>
      <p:sp>
        <p:nvSpPr>
          <p:cNvPr id="34" name="Rounded Rectangle 9">
            <a:extLst>
              <a:ext uri="{FF2B5EF4-FFF2-40B4-BE49-F238E27FC236}">
                <a16:creationId xmlns:a16="http://schemas.microsoft.com/office/drawing/2014/main" id="{A1100E63-DE2D-43D9-C20D-5F05086F2650}"/>
              </a:ext>
            </a:extLst>
          </p:cNvPr>
          <p:cNvSpPr/>
          <p:nvPr/>
        </p:nvSpPr>
        <p:spPr>
          <a:xfrm>
            <a:off x="6901015" y="3035740"/>
            <a:ext cx="1886453" cy="103082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Mechanical Mixer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3" panose="05040102010807070707" pitchFamily="18" charset="2"/>
              </a:rPr>
              <a:t>CaO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3" panose="05040102010807070707" pitchFamily="18" charset="2"/>
              </a:rPr>
              <a:t> + H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3" panose="05040102010807070707" pitchFamily="18" charset="2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3" panose="05040102010807070707" pitchFamily="18" charset="2"/>
              </a:rPr>
              <a:t>O  Ca(OH)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3" panose="05040102010807070707" pitchFamily="18" charset="2"/>
              </a:rPr>
              <a:t>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(Calcium Oxide)    (Calcium Hydroxide)</a:t>
            </a:r>
          </a:p>
        </p:txBody>
      </p:sp>
      <p:sp>
        <p:nvSpPr>
          <p:cNvPr id="39" name="Rounded Rectangle 7">
            <a:extLst>
              <a:ext uri="{FF2B5EF4-FFF2-40B4-BE49-F238E27FC236}">
                <a16:creationId xmlns:a16="http://schemas.microsoft.com/office/drawing/2014/main" id="{7842CDD3-74A6-4CE8-B7E3-71646CDF7FF7}"/>
              </a:ext>
            </a:extLst>
          </p:cNvPr>
          <p:cNvSpPr/>
          <p:nvPr/>
        </p:nvSpPr>
        <p:spPr>
          <a:xfrm>
            <a:off x="10795489" y="4900261"/>
            <a:ext cx="1211000" cy="90256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“Roman” Lime Cement</a:t>
            </a:r>
          </a:p>
        </p:txBody>
      </p:sp>
      <p:sp>
        <p:nvSpPr>
          <p:cNvPr id="40" name="Rounded Rectangle 7">
            <a:extLst>
              <a:ext uri="{FF2B5EF4-FFF2-40B4-BE49-F238E27FC236}">
                <a16:creationId xmlns:a16="http://schemas.microsoft.com/office/drawing/2014/main" id="{91FD54B7-0FD5-854F-000E-4D75A19821B9}"/>
              </a:ext>
            </a:extLst>
          </p:cNvPr>
          <p:cNvSpPr/>
          <p:nvPr/>
        </p:nvSpPr>
        <p:spPr>
          <a:xfrm>
            <a:off x="10805320" y="3027213"/>
            <a:ext cx="1314385" cy="3809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Food Preservative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(Pickling Lime)</a:t>
            </a:r>
          </a:p>
        </p:txBody>
      </p:sp>
      <p:sp>
        <p:nvSpPr>
          <p:cNvPr id="41" name="Rounded Rectangle 7">
            <a:extLst>
              <a:ext uri="{FF2B5EF4-FFF2-40B4-BE49-F238E27FC236}">
                <a16:creationId xmlns:a16="http://schemas.microsoft.com/office/drawing/2014/main" id="{72D50F13-02C1-93CD-6B0D-106A256CC913}"/>
              </a:ext>
            </a:extLst>
          </p:cNvPr>
          <p:cNvSpPr/>
          <p:nvPr/>
        </p:nvSpPr>
        <p:spPr>
          <a:xfrm>
            <a:off x="10805320" y="3594228"/>
            <a:ext cx="1314385" cy="3809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Anti-Fungal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(Dusting Powder)</a:t>
            </a:r>
          </a:p>
        </p:txBody>
      </p:sp>
      <p:sp>
        <p:nvSpPr>
          <p:cNvPr id="42" name="Rounded Rectangle 7">
            <a:extLst>
              <a:ext uri="{FF2B5EF4-FFF2-40B4-BE49-F238E27FC236}">
                <a16:creationId xmlns:a16="http://schemas.microsoft.com/office/drawing/2014/main" id="{E72BA323-1571-4CDA-870E-106F81791743}"/>
              </a:ext>
            </a:extLst>
          </p:cNvPr>
          <p:cNvSpPr/>
          <p:nvPr/>
        </p:nvSpPr>
        <p:spPr>
          <a:xfrm>
            <a:off x="10805320" y="4142569"/>
            <a:ext cx="1284753" cy="5297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Agricultural   Anti-Fungal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(Dusting Powder)</a:t>
            </a:r>
          </a:p>
        </p:txBody>
      </p:sp>
      <p:sp>
        <p:nvSpPr>
          <p:cNvPr id="43" name="Rounded Rectangle 20">
            <a:extLst>
              <a:ext uri="{FF2B5EF4-FFF2-40B4-BE49-F238E27FC236}">
                <a16:creationId xmlns:a16="http://schemas.microsoft.com/office/drawing/2014/main" id="{6D4ED31C-A28D-5990-4242-0C0F082D346F}"/>
              </a:ext>
            </a:extLst>
          </p:cNvPr>
          <p:cNvSpPr/>
          <p:nvPr/>
        </p:nvSpPr>
        <p:spPr>
          <a:xfrm>
            <a:off x="7362174" y="4656157"/>
            <a:ext cx="1383649" cy="3123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Powdered Ash</a:t>
            </a:r>
          </a:p>
        </p:txBody>
      </p:sp>
      <p:sp>
        <p:nvSpPr>
          <p:cNvPr id="44" name="Rounded Rectangle 7">
            <a:extLst>
              <a:ext uri="{FF2B5EF4-FFF2-40B4-BE49-F238E27FC236}">
                <a16:creationId xmlns:a16="http://schemas.microsoft.com/office/drawing/2014/main" id="{90287C24-6FDA-0637-0083-7C235C87C00E}"/>
              </a:ext>
            </a:extLst>
          </p:cNvPr>
          <p:cNvSpPr/>
          <p:nvPr/>
        </p:nvSpPr>
        <p:spPr>
          <a:xfrm>
            <a:off x="10805321" y="650577"/>
            <a:ext cx="1153886" cy="3809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Fertilizer</a:t>
            </a:r>
          </a:p>
        </p:txBody>
      </p:sp>
      <p:sp>
        <p:nvSpPr>
          <p:cNvPr id="45" name="Rounded Rectangle 7">
            <a:extLst>
              <a:ext uri="{FF2B5EF4-FFF2-40B4-BE49-F238E27FC236}">
                <a16:creationId xmlns:a16="http://schemas.microsoft.com/office/drawing/2014/main" id="{090A71CE-83A6-7A03-89F7-8C7315933BFF}"/>
              </a:ext>
            </a:extLst>
          </p:cNvPr>
          <p:cNvSpPr/>
          <p:nvPr/>
        </p:nvSpPr>
        <p:spPr>
          <a:xfrm>
            <a:off x="10805321" y="1245892"/>
            <a:ext cx="1153886" cy="3809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 Purification</a:t>
            </a:r>
          </a:p>
        </p:txBody>
      </p:sp>
      <p:cxnSp>
        <p:nvCxnSpPr>
          <p:cNvPr id="47" name="Curved Connector 21">
            <a:extLst>
              <a:ext uri="{FF2B5EF4-FFF2-40B4-BE49-F238E27FC236}">
                <a16:creationId xmlns:a16="http://schemas.microsoft.com/office/drawing/2014/main" id="{90D0BD3D-666B-98F6-A54B-3814174A9C4D}"/>
              </a:ext>
            </a:extLst>
          </p:cNvPr>
          <p:cNvCxnSpPr>
            <a:cxnSpLocks/>
            <a:stCxn id="4" idx="0"/>
            <a:endCxn id="16" idx="1"/>
          </p:cNvCxnSpPr>
          <p:nvPr/>
        </p:nvCxnSpPr>
        <p:spPr>
          <a:xfrm rot="5400000" flipH="1" flipV="1">
            <a:off x="4246846" y="-1819760"/>
            <a:ext cx="971047" cy="6090043"/>
          </a:xfrm>
          <a:prstGeom prst="curvedConnector2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urved Connector 21">
            <a:extLst>
              <a:ext uri="{FF2B5EF4-FFF2-40B4-BE49-F238E27FC236}">
                <a16:creationId xmlns:a16="http://schemas.microsoft.com/office/drawing/2014/main" id="{AC7DC7D5-646E-6E24-CB95-5B4A97830969}"/>
              </a:ext>
            </a:extLst>
          </p:cNvPr>
          <p:cNvCxnSpPr>
            <a:cxnSpLocks/>
            <a:stCxn id="4" idx="2"/>
            <a:endCxn id="39" idx="1"/>
          </p:cNvCxnSpPr>
          <p:nvPr/>
        </p:nvCxnSpPr>
        <p:spPr>
          <a:xfrm rot="16200000" flipH="1">
            <a:off x="4932003" y="-511945"/>
            <a:ext cx="2618830" cy="9108141"/>
          </a:xfrm>
          <a:prstGeom prst="curved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20">
            <a:extLst>
              <a:ext uri="{FF2B5EF4-FFF2-40B4-BE49-F238E27FC236}">
                <a16:creationId xmlns:a16="http://schemas.microsoft.com/office/drawing/2014/main" id="{6FF27A97-6F66-F6AE-911D-791CB893F997}"/>
              </a:ext>
            </a:extLst>
          </p:cNvPr>
          <p:cNvSpPr/>
          <p:nvPr/>
        </p:nvSpPr>
        <p:spPr>
          <a:xfrm>
            <a:off x="7562012" y="5451121"/>
            <a:ext cx="1051358" cy="312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</a:t>
            </a:r>
          </a:p>
        </p:txBody>
      </p:sp>
      <p:sp>
        <p:nvSpPr>
          <p:cNvPr id="54" name="Rounded Rectangle 20">
            <a:extLst>
              <a:ext uri="{FF2B5EF4-FFF2-40B4-BE49-F238E27FC236}">
                <a16:creationId xmlns:a16="http://schemas.microsoft.com/office/drawing/2014/main" id="{D74C0D65-1469-173E-24E6-C6788BE55469}"/>
              </a:ext>
            </a:extLst>
          </p:cNvPr>
          <p:cNvSpPr/>
          <p:nvPr/>
        </p:nvSpPr>
        <p:spPr>
          <a:xfrm>
            <a:off x="1212783" y="3149616"/>
            <a:ext cx="1316842" cy="5400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Crushed Coconut Shell</a:t>
            </a:r>
          </a:p>
        </p:txBody>
      </p:sp>
      <p:sp>
        <p:nvSpPr>
          <p:cNvPr id="6" name="Rounded Rectangle 20">
            <a:extLst>
              <a:ext uri="{FF2B5EF4-FFF2-40B4-BE49-F238E27FC236}">
                <a16:creationId xmlns:a16="http://schemas.microsoft.com/office/drawing/2014/main" id="{EAE88E76-8827-BFA9-1615-044BD71212B9}"/>
              </a:ext>
            </a:extLst>
          </p:cNvPr>
          <p:cNvSpPr/>
          <p:nvPr/>
        </p:nvSpPr>
        <p:spPr>
          <a:xfrm>
            <a:off x="2856515" y="2694234"/>
            <a:ext cx="1051358" cy="487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Wood Gas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6" name="Curved Connector 21">
            <a:extLst>
              <a:ext uri="{FF2B5EF4-FFF2-40B4-BE49-F238E27FC236}">
                <a16:creationId xmlns:a16="http://schemas.microsoft.com/office/drawing/2014/main" id="{71DE5484-64ED-36EC-53FD-28A95E4010EB}"/>
              </a:ext>
            </a:extLst>
          </p:cNvPr>
          <p:cNvCxnSpPr>
            <a:cxnSpLocks/>
            <a:stCxn id="7" idx="3"/>
            <a:endCxn id="34" idx="1"/>
          </p:cNvCxnSpPr>
          <p:nvPr/>
        </p:nvCxnSpPr>
        <p:spPr>
          <a:xfrm>
            <a:off x="6247234" y="2964253"/>
            <a:ext cx="653781" cy="586898"/>
          </a:xfrm>
          <a:prstGeom prst="curved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urved Connector 21">
            <a:extLst>
              <a:ext uri="{FF2B5EF4-FFF2-40B4-BE49-F238E27FC236}">
                <a16:creationId xmlns:a16="http://schemas.microsoft.com/office/drawing/2014/main" id="{B4CC493C-35FF-6BC4-CC86-B9992E304348}"/>
              </a:ext>
            </a:extLst>
          </p:cNvPr>
          <p:cNvCxnSpPr>
            <a:cxnSpLocks/>
            <a:stCxn id="34" idx="3"/>
            <a:endCxn id="39" idx="1"/>
          </p:cNvCxnSpPr>
          <p:nvPr/>
        </p:nvCxnSpPr>
        <p:spPr>
          <a:xfrm>
            <a:off x="8787468" y="3551151"/>
            <a:ext cx="2008021" cy="1800390"/>
          </a:xfrm>
          <a:prstGeom prst="curvedConnector3">
            <a:avLst>
              <a:gd name="adj1" fmla="val 49021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ounded Rectangle 20">
            <a:extLst>
              <a:ext uri="{FF2B5EF4-FFF2-40B4-BE49-F238E27FC236}">
                <a16:creationId xmlns:a16="http://schemas.microsoft.com/office/drawing/2014/main" id="{7C81BEF5-2BBC-38B5-66DB-C7952276CDA1}"/>
              </a:ext>
            </a:extLst>
          </p:cNvPr>
          <p:cNvSpPr/>
          <p:nvPr/>
        </p:nvSpPr>
        <p:spPr>
          <a:xfrm>
            <a:off x="8998680" y="3507767"/>
            <a:ext cx="1051358" cy="5400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Calcium Hydroxide</a:t>
            </a:r>
          </a:p>
        </p:txBody>
      </p:sp>
      <p:cxnSp>
        <p:nvCxnSpPr>
          <p:cNvPr id="63" name="Curved Connector 21">
            <a:extLst>
              <a:ext uri="{FF2B5EF4-FFF2-40B4-BE49-F238E27FC236}">
                <a16:creationId xmlns:a16="http://schemas.microsoft.com/office/drawing/2014/main" id="{4DC97EF2-9B65-AB29-CBCA-CE4E489131E8}"/>
              </a:ext>
            </a:extLst>
          </p:cNvPr>
          <p:cNvCxnSpPr>
            <a:cxnSpLocks/>
            <a:stCxn id="32" idx="3"/>
            <a:endCxn id="34" idx="1"/>
          </p:cNvCxnSpPr>
          <p:nvPr/>
        </p:nvCxnSpPr>
        <p:spPr>
          <a:xfrm flipV="1">
            <a:off x="6341747" y="3551151"/>
            <a:ext cx="559268" cy="165789"/>
          </a:xfrm>
          <a:prstGeom prst="curved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ounded Rectangle 5">
            <a:extLst>
              <a:ext uri="{FF2B5EF4-FFF2-40B4-BE49-F238E27FC236}">
                <a16:creationId xmlns:a16="http://schemas.microsoft.com/office/drawing/2014/main" id="{3E6E2BAF-9FBD-A092-D2D6-F6DBA5C1A1B2}"/>
              </a:ext>
            </a:extLst>
          </p:cNvPr>
          <p:cNvSpPr/>
          <p:nvPr/>
        </p:nvSpPr>
        <p:spPr>
          <a:xfrm>
            <a:off x="3229109" y="1260930"/>
            <a:ext cx="2364736" cy="742048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Mollusk Shells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(Seashell and Snail Shell)</a:t>
            </a:r>
          </a:p>
        </p:txBody>
      </p:sp>
      <p:cxnSp>
        <p:nvCxnSpPr>
          <p:cNvPr id="77" name="Curved Connector 21">
            <a:extLst>
              <a:ext uri="{FF2B5EF4-FFF2-40B4-BE49-F238E27FC236}">
                <a16:creationId xmlns:a16="http://schemas.microsoft.com/office/drawing/2014/main" id="{632C2391-5745-BD56-2CE9-60C562365E13}"/>
              </a:ext>
            </a:extLst>
          </p:cNvPr>
          <p:cNvCxnSpPr>
            <a:cxnSpLocks/>
            <a:stCxn id="66" idx="2"/>
            <a:endCxn id="7" idx="0"/>
          </p:cNvCxnSpPr>
          <p:nvPr/>
        </p:nvCxnSpPr>
        <p:spPr>
          <a:xfrm rot="16200000" flipH="1">
            <a:off x="4583066" y="1831388"/>
            <a:ext cx="473459" cy="816637"/>
          </a:xfrm>
          <a:prstGeom prst="curved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urved Connector 21">
            <a:extLst>
              <a:ext uri="{FF2B5EF4-FFF2-40B4-BE49-F238E27FC236}">
                <a16:creationId xmlns:a16="http://schemas.microsoft.com/office/drawing/2014/main" id="{10D3A707-22B7-B95F-9A7E-5082C1125790}"/>
              </a:ext>
            </a:extLst>
          </p:cNvPr>
          <p:cNvCxnSpPr>
            <a:cxnSpLocks/>
            <a:stCxn id="7" idx="0"/>
            <a:endCxn id="18" idx="1"/>
          </p:cNvCxnSpPr>
          <p:nvPr/>
        </p:nvCxnSpPr>
        <p:spPr>
          <a:xfrm rot="5400000" flipH="1" flipV="1">
            <a:off x="6290121" y="969700"/>
            <a:ext cx="444731" cy="2568745"/>
          </a:xfrm>
          <a:prstGeom prst="curvedConnector2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20">
            <a:extLst>
              <a:ext uri="{FF2B5EF4-FFF2-40B4-BE49-F238E27FC236}">
                <a16:creationId xmlns:a16="http://schemas.microsoft.com/office/drawing/2014/main" id="{ABD6CE6F-D271-5829-B676-F2AD8AB0D27D}"/>
              </a:ext>
            </a:extLst>
          </p:cNvPr>
          <p:cNvSpPr/>
          <p:nvPr/>
        </p:nvSpPr>
        <p:spPr>
          <a:xfrm>
            <a:off x="6329319" y="1798203"/>
            <a:ext cx="1051358" cy="5735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Waste Heat</a:t>
            </a:r>
          </a:p>
        </p:txBody>
      </p:sp>
      <p:sp>
        <p:nvSpPr>
          <p:cNvPr id="91" name="Rounded Rectangle 20">
            <a:extLst>
              <a:ext uri="{FF2B5EF4-FFF2-40B4-BE49-F238E27FC236}">
                <a16:creationId xmlns:a16="http://schemas.microsoft.com/office/drawing/2014/main" id="{047A2D43-D73E-8270-95B3-B2177149DDF4}"/>
              </a:ext>
            </a:extLst>
          </p:cNvPr>
          <p:cNvSpPr/>
          <p:nvPr/>
        </p:nvSpPr>
        <p:spPr>
          <a:xfrm>
            <a:off x="7508246" y="4268157"/>
            <a:ext cx="1051358" cy="2930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Quicklime</a:t>
            </a:r>
          </a:p>
        </p:txBody>
      </p:sp>
      <p:sp>
        <p:nvSpPr>
          <p:cNvPr id="92" name="Rounded Rectangle 20">
            <a:extLst>
              <a:ext uri="{FF2B5EF4-FFF2-40B4-BE49-F238E27FC236}">
                <a16:creationId xmlns:a16="http://schemas.microsoft.com/office/drawing/2014/main" id="{B9ED29BA-2501-1074-A4C8-9D528D205558}"/>
              </a:ext>
            </a:extLst>
          </p:cNvPr>
          <p:cNvSpPr/>
          <p:nvPr/>
        </p:nvSpPr>
        <p:spPr>
          <a:xfrm>
            <a:off x="7557817" y="5953480"/>
            <a:ext cx="1051358" cy="2930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Sand</a:t>
            </a:r>
          </a:p>
        </p:txBody>
      </p:sp>
      <p:cxnSp>
        <p:nvCxnSpPr>
          <p:cNvPr id="99" name="Curved Connector 21">
            <a:extLst>
              <a:ext uri="{FF2B5EF4-FFF2-40B4-BE49-F238E27FC236}">
                <a16:creationId xmlns:a16="http://schemas.microsoft.com/office/drawing/2014/main" id="{3E44A10B-436C-5C10-2E07-B0DEFE4D8BDC}"/>
              </a:ext>
            </a:extLst>
          </p:cNvPr>
          <p:cNvCxnSpPr>
            <a:cxnSpLocks/>
            <a:stCxn id="91" idx="3"/>
            <a:endCxn id="39" idx="1"/>
          </p:cNvCxnSpPr>
          <p:nvPr/>
        </p:nvCxnSpPr>
        <p:spPr>
          <a:xfrm>
            <a:off x="8559604" y="4414660"/>
            <a:ext cx="2235885" cy="936881"/>
          </a:xfrm>
          <a:prstGeom prst="curved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urved Connector 21">
            <a:extLst>
              <a:ext uri="{FF2B5EF4-FFF2-40B4-BE49-F238E27FC236}">
                <a16:creationId xmlns:a16="http://schemas.microsoft.com/office/drawing/2014/main" id="{F6D18FE2-6042-7866-A45B-C2A78890997D}"/>
              </a:ext>
            </a:extLst>
          </p:cNvPr>
          <p:cNvCxnSpPr>
            <a:cxnSpLocks/>
            <a:stCxn id="53" idx="3"/>
            <a:endCxn id="39" idx="1"/>
          </p:cNvCxnSpPr>
          <p:nvPr/>
        </p:nvCxnSpPr>
        <p:spPr>
          <a:xfrm flipV="1">
            <a:off x="8613370" y="5351541"/>
            <a:ext cx="2182119" cy="255765"/>
          </a:xfrm>
          <a:prstGeom prst="curved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urved Connector 21">
            <a:extLst>
              <a:ext uri="{FF2B5EF4-FFF2-40B4-BE49-F238E27FC236}">
                <a16:creationId xmlns:a16="http://schemas.microsoft.com/office/drawing/2014/main" id="{5DEAF6E9-DCDC-0035-A6CB-ABD0B852B345}"/>
              </a:ext>
            </a:extLst>
          </p:cNvPr>
          <p:cNvCxnSpPr>
            <a:cxnSpLocks/>
            <a:stCxn id="195" idx="2"/>
            <a:endCxn id="43" idx="1"/>
          </p:cNvCxnSpPr>
          <p:nvPr/>
        </p:nvCxnSpPr>
        <p:spPr>
          <a:xfrm rot="16200000" flipH="1">
            <a:off x="3897361" y="1347529"/>
            <a:ext cx="2079635" cy="4849991"/>
          </a:xfrm>
          <a:prstGeom prst="curvedConnector2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urved Connector 21">
            <a:extLst>
              <a:ext uri="{FF2B5EF4-FFF2-40B4-BE49-F238E27FC236}">
                <a16:creationId xmlns:a16="http://schemas.microsoft.com/office/drawing/2014/main" id="{D8EE2E83-C66A-5EBF-D739-B2437B6A95DF}"/>
              </a:ext>
            </a:extLst>
          </p:cNvPr>
          <p:cNvCxnSpPr>
            <a:cxnSpLocks/>
            <a:stCxn id="43" idx="3"/>
            <a:endCxn id="39" idx="1"/>
          </p:cNvCxnSpPr>
          <p:nvPr/>
        </p:nvCxnSpPr>
        <p:spPr>
          <a:xfrm>
            <a:off x="8745823" y="4812343"/>
            <a:ext cx="2049666" cy="539198"/>
          </a:xfrm>
          <a:prstGeom prst="curved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urved Connector 21">
            <a:extLst>
              <a:ext uri="{FF2B5EF4-FFF2-40B4-BE49-F238E27FC236}">
                <a16:creationId xmlns:a16="http://schemas.microsoft.com/office/drawing/2014/main" id="{86B0CA9A-27CC-187C-444F-F1F4573F7985}"/>
              </a:ext>
            </a:extLst>
          </p:cNvPr>
          <p:cNvCxnSpPr>
            <a:cxnSpLocks/>
            <a:stCxn id="7" idx="2"/>
            <a:endCxn id="91" idx="1"/>
          </p:cNvCxnSpPr>
          <p:nvPr/>
        </p:nvCxnSpPr>
        <p:spPr>
          <a:xfrm rot="16200000" flipH="1">
            <a:off x="5886885" y="2793298"/>
            <a:ext cx="962591" cy="2280132"/>
          </a:xfrm>
          <a:prstGeom prst="curved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urved Connector 21">
            <a:extLst>
              <a:ext uri="{FF2B5EF4-FFF2-40B4-BE49-F238E27FC236}">
                <a16:creationId xmlns:a16="http://schemas.microsoft.com/office/drawing/2014/main" id="{2DC55720-1DF3-B2A5-9D50-EA0463461F4D}"/>
              </a:ext>
            </a:extLst>
          </p:cNvPr>
          <p:cNvCxnSpPr>
            <a:cxnSpLocks/>
            <a:stCxn id="62" idx="3"/>
            <a:endCxn id="40" idx="1"/>
          </p:cNvCxnSpPr>
          <p:nvPr/>
        </p:nvCxnSpPr>
        <p:spPr>
          <a:xfrm flipV="1">
            <a:off x="10050038" y="3217712"/>
            <a:ext cx="755282" cy="560075"/>
          </a:xfrm>
          <a:prstGeom prst="curvedConnector3">
            <a:avLst>
              <a:gd name="adj1" fmla="val 50000"/>
            </a:avLst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urved Connector 21">
            <a:extLst>
              <a:ext uri="{FF2B5EF4-FFF2-40B4-BE49-F238E27FC236}">
                <a16:creationId xmlns:a16="http://schemas.microsoft.com/office/drawing/2014/main" id="{93C11C18-4473-E990-E19B-5BB549318FA7}"/>
              </a:ext>
            </a:extLst>
          </p:cNvPr>
          <p:cNvCxnSpPr>
            <a:cxnSpLocks/>
            <a:stCxn id="62" idx="3"/>
            <a:endCxn id="41" idx="1"/>
          </p:cNvCxnSpPr>
          <p:nvPr/>
        </p:nvCxnSpPr>
        <p:spPr>
          <a:xfrm>
            <a:off x="10050038" y="3777787"/>
            <a:ext cx="755282" cy="6940"/>
          </a:xfrm>
          <a:prstGeom prst="curvedConnector3">
            <a:avLst>
              <a:gd name="adj1" fmla="val 50000"/>
            </a:avLst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urved Connector 21">
            <a:extLst>
              <a:ext uri="{FF2B5EF4-FFF2-40B4-BE49-F238E27FC236}">
                <a16:creationId xmlns:a16="http://schemas.microsoft.com/office/drawing/2014/main" id="{C437B613-5B10-2989-8BF4-BE467645D73A}"/>
              </a:ext>
            </a:extLst>
          </p:cNvPr>
          <p:cNvCxnSpPr>
            <a:cxnSpLocks/>
            <a:stCxn id="62" idx="3"/>
            <a:endCxn id="42" idx="1"/>
          </p:cNvCxnSpPr>
          <p:nvPr/>
        </p:nvCxnSpPr>
        <p:spPr>
          <a:xfrm>
            <a:off x="10050038" y="3777787"/>
            <a:ext cx="755282" cy="629637"/>
          </a:xfrm>
          <a:prstGeom prst="curvedConnector3">
            <a:avLst>
              <a:gd name="adj1" fmla="val 50000"/>
            </a:avLst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urved Connector 21">
            <a:extLst>
              <a:ext uri="{FF2B5EF4-FFF2-40B4-BE49-F238E27FC236}">
                <a16:creationId xmlns:a16="http://schemas.microsoft.com/office/drawing/2014/main" id="{ED431AEB-A370-4BFD-EE83-9C1D1963068A}"/>
              </a:ext>
            </a:extLst>
          </p:cNvPr>
          <p:cNvCxnSpPr>
            <a:cxnSpLocks/>
            <a:stCxn id="18" idx="3"/>
            <a:endCxn id="17" idx="2"/>
          </p:cNvCxnSpPr>
          <p:nvPr/>
        </p:nvCxnSpPr>
        <p:spPr>
          <a:xfrm>
            <a:off x="9044253" y="2031706"/>
            <a:ext cx="419725" cy="1"/>
          </a:xfrm>
          <a:prstGeom prst="curvedConnector3">
            <a:avLst>
              <a:gd name="adj1" fmla="val 50000"/>
            </a:avLst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urved Connector 21">
            <a:extLst>
              <a:ext uri="{FF2B5EF4-FFF2-40B4-BE49-F238E27FC236}">
                <a16:creationId xmlns:a16="http://schemas.microsoft.com/office/drawing/2014/main" id="{5F24EDFD-734D-51B9-74C8-EA7BBD1E031D}"/>
              </a:ext>
            </a:extLst>
          </p:cNvPr>
          <p:cNvCxnSpPr>
            <a:cxnSpLocks/>
            <a:stCxn id="17" idx="0"/>
            <a:endCxn id="21" idx="1"/>
          </p:cNvCxnSpPr>
          <p:nvPr/>
        </p:nvCxnSpPr>
        <p:spPr>
          <a:xfrm flipV="1">
            <a:off x="10351642" y="2031706"/>
            <a:ext cx="453679" cy="1"/>
          </a:xfrm>
          <a:prstGeom prst="curvedConnector3">
            <a:avLst>
              <a:gd name="adj1" fmla="val 50000"/>
            </a:avLst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urved Connector 21">
            <a:extLst>
              <a:ext uri="{FF2B5EF4-FFF2-40B4-BE49-F238E27FC236}">
                <a16:creationId xmlns:a16="http://schemas.microsoft.com/office/drawing/2014/main" id="{BFC9B801-7ACF-60DF-443D-B5561A324F9F}"/>
              </a:ext>
            </a:extLst>
          </p:cNvPr>
          <p:cNvCxnSpPr>
            <a:cxnSpLocks/>
            <a:stCxn id="16" idx="3"/>
            <a:endCxn id="44" idx="1"/>
          </p:cNvCxnSpPr>
          <p:nvPr/>
        </p:nvCxnSpPr>
        <p:spPr>
          <a:xfrm>
            <a:off x="8828749" y="739737"/>
            <a:ext cx="1976572" cy="101339"/>
          </a:xfrm>
          <a:prstGeom prst="curvedConnector3">
            <a:avLst>
              <a:gd name="adj1" fmla="val 50000"/>
            </a:avLst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urved Connector 21">
            <a:extLst>
              <a:ext uri="{FF2B5EF4-FFF2-40B4-BE49-F238E27FC236}">
                <a16:creationId xmlns:a16="http://schemas.microsoft.com/office/drawing/2014/main" id="{FB13EB9D-2F97-FD67-B663-F639927DEF46}"/>
              </a:ext>
            </a:extLst>
          </p:cNvPr>
          <p:cNvCxnSpPr>
            <a:cxnSpLocks/>
            <a:stCxn id="16" idx="3"/>
            <a:endCxn id="45" idx="1"/>
          </p:cNvCxnSpPr>
          <p:nvPr/>
        </p:nvCxnSpPr>
        <p:spPr>
          <a:xfrm>
            <a:off x="8828749" y="739737"/>
            <a:ext cx="1976572" cy="696654"/>
          </a:xfrm>
          <a:prstGeom prst="curvedConnector3">
            <a:avLst>
              <a:gd name="adj1" fmla="val 50000"/>
            </a:avLst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urved Connector 21">
            <a:extLst>
              <a:ext uri="{FF2B5EF4-FFF2-40B4-BE49-F238E27FC236}">
                <a16:creationId xmlns:a16="http://schemas.microsoft.com/office/drawing/2014/main" id="{00FB92BC-A0E0-1B96-68BF-D0BFDBE317E0}"/>
              </a:ext>
            </a:extLst>
          </p:cNvPr>
          <p:cNvCxnSpPr>
            <a:cxnSpLocks/>
            <a:stCxn id="92" idx="3"/>
            <a:endCxn id="39" idx="1"/>
          </p:cNvCxnSpPr>
          <p:nvPr/>
        </p:nvCxnSpPr>
        <p:spPr>
          <a:xfrm flipV="1">
            <a:off x="8609175" y="5351541"/>
            <a:ext cx="2186314" cy="748442"/>
          </a:xfrm>
          <a:prstGeom prst="curved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>
            <a:extLst>
              <a:ext uri="{FF2B5EF4-FFF2-40B4-BE49-F238E27FC236}">
                <a16:creationId xmlns:a16="http://schemas.microsoft.com/office/drawing/2014/main" id="{43D6AAA1-FD0B-81B7-854B-60B0615C073D}"/>
              </a:ext>
            </a:extLst>
          </p:cNvPr>
          <p:cNvSpPr txBox="1"/>
          <p:nvPr/>
        </p:nvSpPr>
        <p:spPr>
          <a:xfrm>
            <a:off x="123924" y="4395241"/>
            <a:ext cx="7161181" cy="2285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Results: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Coconut husk is a woody byproduct from copra production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Seashells are a byproduct from food harvesting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Burning coconut husk in a biochar reactor creates charcoal and ash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Volatile wood gases from biochar are burned in a secondary lime kiln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Seashells heated to 850°C convert to calcium oxide (quicklime)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Calcium oxide mixed with water creates calcium hydroxide (slaked lime)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Calcium hydroxide, crushed coconut husk, sand, ash and water make “Roman” lime cement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Byproducts have many uses: Electricity, water purification, fertilizer, food preservative, etc.</a:t>
            </a:r>
          </a:p>
        </p:txBody>
      </p:sp>
      <p:sp>
        <p:nvSpPr>
          <p:cNvPr id="174" name="Rounded Rectangle 20">
            <a:extLst>
              <a:ext uri="{FF2B5EF4-FFF2-40B4-BE49-F238E27FC236}">
                <a16:creationId xmlns:a16="http://schemas.microsoft.com/office/drawing/2014/main" id="{7C2FE290-135D-0EAE-1406-9325F54D19C2}"/>
              </a:ext>
            </a:extLst>
          </p:cNvPr>
          <p:cNvSpPr/>
          <p:nvPr/>
        </p:nvSpPr>
        <p:spPr>
          <a:xfrm>
            <a:off x="9940262" y="5845027"/>
            <a:ext cx="1211001" cy="5319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Atmospheric CO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cxnSp>
        <p:nvCxnSpPr>
          <p:cNvPr id="175" name="Curved Connector 21">
            <a:extLst>
              <a:ext uri="{FF2B5EF4-FFF2-40B4-BE49-F238E27FC236}">
                <a16:creationId xmlns:a16="http://schemas.microsoft.com/office/drawing/2014/main" id="{D9EDA785-2C31-3873-CDCF-5E50B733E910}"/>
              </a:ext>
            </a:extLst>
          </p:cNvPr>
          <p:cNvCxnSpPr>
            <a:cxnSpLocks/>
            <a:stCxn id="174" idx="3"/>
            <a:endCxn id="39" idx="2"/>
          </p:cNvCxnSpPr>
          <p:nvPr/>
        </p:nvCxnSpPr>
        <p:spPr>
          <a:xfrm flipV="1">
            <a:off x="11151263" y="5802821"/>
            <a:ext cx="249726" cy="308190"/>
          </a:xfrm>
          <a:prstGeom prst="curved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TextBox 190">
            <a:extLst>
              <a:ext uri="{FF2B5EF4-FFF2-40B4-BE49-F238E27FC236}">
                <a16:creationId xmlns:a16="http://schemas.microsoft.com/office/drawing/2014/main" id="{E09C68C4-7B0D-87B0-3E47-B95011C24AD6}"/>
              </a:ext>
            </a:extLst>
          </p:cNvPr>
          <p:cNvSpPr txBox="1"/>
          <p:nvPr/>
        </p:nvSpPr>
        <p:spPr>
          <a:xfrm>
            <a:off x="10877414" y="251594"/>
            <a:ext cx="10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Products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83350CF3-DC21-89E5-EC1D-5B6E367CC705}"/>
              </a:ext>
            </a:extLst>
          </p:cNvPr>
          <p:cNvSpPr/>
          <p:nvPr/>
        </p:nvSpPr>
        <p:spPr>
          <a:xfrm>
            <a:off x="2205002" y="2221746"/>
            <a:ext cx="614362" cy="510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8" name="Rounded Rectangle 7">
            <a:extLst>
              <a:ext uri="{FF2B5EF4-FFF2-40B4-BE49-F238E27FC236}">
                <a16:creationId xmlns:a16="http://schemas.microsoft.com/office/drawing/2014/main" id="{E53D707E-3C79-3F7C-A0C0-B621D6E92C31}"/>
              </a:ext>
            </a:extLst>
          </p:cNvPr>
          <p:cNvSpPr/>
          <p:nvPr/>
        </p:nvSpPr>
        <p:spPr>
          <a:xfrm>
            <a:off x="10788624" y="2422709"/>
            <a:ext cx="1153886" cy="3809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Distilled Water</a:t>
            </a:r>
          </a:p>
        </p:txBody>
      </p:sp>
      <p:cxnSp>
        <p:nvCxnSpPr>
          <p:cNvPr id="239" name="Curved Connector 21">
            <a:extLst>
              <a:ext uri="{FF2B5EF4-FFF2-40B4-BE49-F238E27FC236}">
                <a16:creationId xmlns:a16="http://schemas.microsoft.com/office/drawing/2014/main" id="{F3D0B3DD-E205-842A-51D9-65831DB6183D}"/>
              </a:ext>
            </a:extLst>
          </p:cNvPr>
          <p:cNvCxnSpPr>
            <a:cxnSpLocks/>
            <a:stCxn id="18" idx="2"/>
            <a:endCxn id="238" idx="1"/>
          </p:cNvCxnSpPr>
          <p:nvPr/>
        </p:nvCxnSpPr>
        <p:spPr>
          <a:xfrm rot="16200000" flipH="1">
            <a:off x="9454357" y="1278941"/>
            <a:ext cx="300466" cy="2368068"/>
          </a:xfrm>
          <a:prstGeom prst="curvedConnector2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15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CFF426-D46F-9C0D-F425-CAE973189C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3" y="0"/>
            <a:ext cx="4795966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59D69B-8E10-A3AA-A399-717A9E5F06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1609" y="1286540"/>
            <a:ext cx="7091918" cy="400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9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5C1B00-8D0E-348A-4BD9-8140513D5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49" y="260350"/>
            <a:ext cx="11336843" cy="627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39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D87B7-A031-226C-D55A-2C3B082E01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779" y="309204"/>
            <a:ext cx="11490960" cy="185451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Ukrainian</a:t>
            </a:r>
            <a:r>
              <a:rPr lang="en-US" sz="4000" b="1" dirty="0"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Swallow’s Nest</a:t>
            </a:r>
            <a:r>
              <a:rPr lang="en-US" sz="2400" b="1" dirty="0"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az-Cyrl-AZ" sz="4000" dirty="0"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Ластівчине </a:t>
            </a:r>
            <a:r>
              <a:rPr lang="uk-UA" sz="4000" dirty="0">
                <a:latin typeface="Century Schoolbook" panose="02040604050505020304" pitchFamily="18" charset="0"/>
              </a:rPr>
              <a:t>Гніздо</a:t>
            </a:r>
            <a:r>
              <a:rPr lang="en-US" sz="4000" dirty="0"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br>
              <a:rPr lang="en-US" sz="24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Simple, Insulated, Robust, Cheap, and Secure Shelter</a:t>
            </a:r>
            <a:br>
              <a:rPr lang="en-US" sz="2800" b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2400" b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100" b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700" b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Community-built for displaced families</a:t>
            </a:r>
            <a:br>
              <a:rPr lang="en-US" sz="2700" b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- Mother and two teenagers can build in a week</a:t>
            </a:r>
            <a:endParaRPr lang="en-US" sz="24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34ADF3-1930-4DFE-CD45-F35EF462CC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2667" y="2126867"/>
            <a:ext cx="7163640" cy="4546107"/>
          </a:xfrm>
          <a:prstGeom prst="rect">
            <a:avLst/>
          </a:prstGeom>
        </p:spPr>
      </p:pic>
      <p:pic>
        <p:nvPicPr>
          <p:cNvPr id="6" name="Picture 5" descr="A yellow flower with green leaves&#10;&#10;Description automatically generated with medium confidence">
            <a:extLst>
              <a:ext uri="{FF2B5EF4-FFF2-40B4-BE49-F238E27FC236}">
                <a16:creationId xmlns:a16="http://schemas.microsoft.com/office/drawing/2014/main" id="{6EB4651A-CDFB-F990-4280-ADE0671129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5943" y="5691132"/>
            <a:ext cx="506349" cy="631202"/>
          </a:xfrm>
          <a:prstGeom prst="rect">
            <a:avLst/>
          </a:prstGeom>
        </p:spPr>
      </p:pic>
      <p:pic>
        <p:nvPicPr>
          <p:cNvPr id="10" name="Picture 9" descr="A yellow flower with green leaves&#10;&#10;Description automatically generated with medium confidence">
            <a:extLst>
              <a:ext uri="{FF2B5EF4-FFF2-40B4-BE49-F238E27FC236}">
                <a16:creationId xmlns:a16="http://schemas.microsoft.com/office/drawing/2014/main" id="{8D925382-604B-0716-0654-134774D0F4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9355" y="5494860"/>
            <a:ext cx="506349" cy="631202"/>
          </a:xfrm>
          <a:prstGeom prst="rect">
            <a:avLst/>
          </a:prstGeom>
        </p:spPr>
      </p:pic>
      <p:pic>
        <p:nvPicPr>
          <p:cNvPr id="12" name="Picture 11" descr="A yellow flower with green leaves&#10;&#10;Description automatically generated with medium confidence">
            <a:extLst>
              <a:ext uri="{FF2B5EF4-FFF2-40B4-BE49-F238E27FC236}">
                <a16:creationId xmlns:a16="http://schemas.microsoft.com/office/drawing/2014/main" id="{D964AB24-2F9E-00B8-B912-F4AE9C9374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2530" y="5485665"/>
            <a:ext cx="506349" cy="631202"/>
          </a:xfrm>
          <a:prstGeom prst="rect">
            <a:avLst/>
          </a:prstGeom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8A2E921E-C6BD-4523-F2CA-7742B369331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5016" y="5898792"/>
            <a:ext cx="1332411" cy="54907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B879BB1-F4F4-F3E5-4E59-332AC8DC8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696" y="5857726"/>
            <a:ext cx="1795509" cy="67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Applied Hope Foundation">
            <a:extLst>
              <a:ext uri="{FF2B5EF4-FFF2-40B4-BE49-F238E27FC236}">
                <a16:creationId xmlns:a16="http://schemas.microsoft.com/office/drawing/2014/main" id="{D628A29E-DFAD-3CDB-2B99-BFD985817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6148" y="5811452"/>
            <a:ext cx="872042" cy="61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F5EFD6-2898-72B1-21D9-99E1ABF8214C}"/>
              </a:ext>
            </a:extLst>
          </p:cNvPr>
          <p:cNvSpPr txBox="1"/>
          <p:nvPr/>
        </p:nvSpPr>
        <p:spPr>
          <a:xfrm>
            <a:off x="233779" y="5321800"/>
            <a:ext cx="4065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 and construction by Dan Kenney</a:t>
            </a:r>
          </a:p>
        </p:txBody>
      </p:sp>
    </p:spTree>
    <p:extLst>
      <p:ext uri="{BB962C8B-B14F-4D97-AF65-F5344CB8AC3E}">
        <p14:creationId xmlns:p14="http://schemas.microsoft.com/office/powerpoint/2010/main" val="1676280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D87B7-A031-226C-D55A-2C3B082E01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779" y="309204"/>
            <a:ext cx="11490960" cy="887418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Swallow’s Nest</a:t>
            </a:r>
            <a:endParaRPr lang="en-US" sz="24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8A2E921E-C6BD-4523-F2CA-7742B369331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5016" y="5898792"/>
            <a:ext cx="1332411" cy="54907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B879BB1-F4F4-F3E5-4E59-332AC8DC8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696" y="5857726"/>
            <a:ext cx="1795509" cy="67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Applied Hope Foundation">
            <a:extLst>
              <a:ext uri="{FF2B5EF4-FFF2-40B4-BE49-F238E27FC236}">
                <a16:creationId xmlns:a16="http://schemas.microsoft.com/office/drawing/2014/main" id="{D628A29E-DFAD-3CDB-2B99-BFD985817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6148" y="5811452"/>
            <a:ext cx="872042" cy="61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BDA840-F52E-CC0B-0500-A6BD07AAAD1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4265" y="309204"/>
            <a:ext cx="7336331" cy="55022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CDAE51-A376-5E80-D3B5-8DE867BD14B4}"/>
              </a:ext>
            </a:extLst>
          </p:cNvPr>
          <p:cNvSpPr txBox="1"/>
          <p:nvPr/>
        </p:nvSpPr>
        <p:spPr>
          <a:xfrm>
            <a:off x="304800" y="1490133"/>
            <a:ext cx="421634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October demo near Seattle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Complete success.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under budget. </a:t>
            </a:r>
          </a:p>
        </p:txBody>
      </p:sp>
    </p:spTree>
    <p:extLst>
      <p:ext uri="{BB962C8B-B14F-4D97-AF65-F5344CB8AC3E}">
        <p14:creationId xmlns:p14="http://schemas.microsoft.com/office/powerpoint/2010/main" val="36866707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3AAD433-4E7B-4860-B16C-0F1168EA1E8A}"/>
              </a:ext>
            </a:extLst>
          </p:cNvPr>
          <p:cNvSpPr txBox="1"/>
          <p:nvPr/>
        </p:nvSpPr>
        <p:spPr>
          <a:xfrm>
            <a:off x="270932" y="304799"/>
            <a:ext cx="370275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Swallow’s Nest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Makariv, Ukraine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082A2C-A38A-702C-8BA1-005C7A39F5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732" y="143933"/>
            <a:ext cx="4380089" cy="65701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923B29-B7A9-0323-D394-581AEE392A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09" y="2611467"/>
            <a:ext cx="6145354" cy="4102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56FF005-6CCD-384F-0F52-B7C282312602}"/>
              </a:ext>
            </a:extLst>
          </p:cNvPr>
          <p:cNvSpPr txBox="1"/>
          <p:nvPr/>
        </p:nvSpPr>
        <p:spPr>
          <a:xfrm>
            <a:off x="270932" y="1719743"/>
            <a:ext cx="6251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Warmed by the equivalent of a hair dryer.</a:t>
            </a:r>
          </a:p>
        </p:txBody>
      </p:sp>
    </p:spTree>
    <p:extLst>
      <p:ext uri="{BB962C8B-B14F-4D97-AF65-F5344CB8AC3E}">
        <p14:creationId xmlns:p14="http://schemas.microsoft.com/office/powerpoint/2010/main" val="30406939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3AAD433-4E7B-4860-B16C-0F1168EA1E8A}"/>
              </a:ext>
            </a:extLst>
          </p:cNvPr>
          <p:cNvSpPr txBox="1"/>
          <p:nvPr/>
        </p:nvSpPr>
        <p:spPr>
          <a:xfrm>
            <a:off x="270932" y="304799"/>
            <a:ext cx="116501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KASL Nest –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same hand-assembly as in Ukraine</a:t>
            </a:r>
          </a:p>
          <a:p>
            <a:pPr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Climate Security Research Station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Ebadon Island, Kwajalein Atoll, RMI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2AB583-A469-ABAE-5F00-A3200B8AFE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8100" y="2089903"/>
            <a:ext cx="9229740" cy="476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47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09EF53-8F00-748F-44E2-8C3DF0201C9D}"/>
              </a:ext>
            </a:extLst>
          </p:cNvPr>
          <p:cNvSpPr txBox="1"/>
          <p:nvPr/>
        </p:nvSpPr>
        <p:spPr>
          <a:xfrm>
            <a:off x="270932" y="304799"/>
            <a:ext cx="11650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KASL Nest –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sensor suite design (team in September)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0867FA-B98C-EBD2-1ABC-DCC7CB94A71D}"/>
              </a:ext>
            </a:extLst>
          </p:cNvPr>
          <p:cNvSpPr txBox="1"/>
          <p:nvPr/>
        </p:nvSpPr>
        <p:spPr>
          <a:xfrm>
            <a:off x="270932" y="1178743"/>
            <a:ext cx="612115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effectLst/>
              </a:rPr>
              <a:t>Environmental Sensors</a:t>
            </a: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</a:rPr>
              <a:t>Weather station (temperature, wind, rain, barometric pressure, humidity, UV intensity, visible light)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</a:rPr>
              <a:t>Air quality particulate sensor (P</a:t>
            </a:r>
            <a:r>
              <a:rPr lang="en-US" baseline="-25000" dirty="0">
                <a:solidFill>
                  <a:srgbClr val="000000"/>
                </a:solidFill>
                <a:effectLst/>
              </a:rPr>
              <a:t>2.5</a:t>
            </a:r>
            <a:r>
              <a:rPr lang="en-US" dirty="0">
                <a:solidFill>
                  <a:srgbClr val="000000"/>
                </a:solidFill>
                <a:effectLst/>
              </a:rPr>
              <a:t>)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</a:rPr>
              <a:t>Radiation sensor (atmospheric ionization)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</a:rPr>
              <a:t>CO</a:t>
            </a:r>
            <a:r>
              <a:rPr lang="en-US" baseline="-25000" dirty="0">
                <a:solidFill>
                  <a:srgbClr val="000000"/>
                </a:solidFill>
                <a:effectLst/>
              </a:rPr>
              <a:t>2</a:t>
            </a:r>
            <a:r>
              <a:rPr lang="en-US" dirty="0">
                <a:solidFill>
                  <a:srgbClr val="000000"/>
                </a:solidFill>
                <a:effectLst/>
              </a:rPr>
              <a:t> sensor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effectLst/>
              </a:rPr>
              <a:t>Hydroponics sensors</a:t>
            </a: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</a:rPr>
              <a:t>Soil Moisture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</a:rPr>
              <a:t>Soil pH</a:t>
            </a: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effectLst/>
              </a:rPr>
              <a:t>Ground Water sensors</a:t>
            </a:r>
            <a:endParaRPr lang="en-US" b="1" dirty="0"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</a:rPr>
              <a:t>Ground water level (aquifer level)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</a:rPr>
              <a:t>water salinity/conductivity</a:t>
            </a: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effectLst/>
              </a:rPr>
              <a:t>Biorock reef sensors</a:t>
            </a:r>
            <a:endParaRPr lang="en-US" b="1" dirty="0"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</a:rPr>
              <a:t>Placed at 3-5 meters depth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</a:rPr>
              <a:t>Measures wave height versus average water column above sensor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</a:rPr>
              <a:t>Ocean pH close to biorock structure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</a:rPr>
              <a:t>Ocean pH away from biorock structure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</a:rPr>
              <a:t>Salinity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</a:rPr>
              <a:t>Low-light camera (1-12 photos per day)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469F5C-2A8A-86D1-C043-1E7C5CFE92D4}"/>
              </a:ext>
            </a:extLst>
          </p:cNvPr>
          <p:cNvSpPr txBox="1"/>
          <p:nvPr/>
        </p:nvSpPr>
        <p:spPr>
          <a:xfrm>
            <a:off x="6613677" y="1178743"/>
            <a:ext cx="508580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/>
              </a:rPr>
              <a:t>Data Availability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</a:rPr>
              <a:t>Solid state </a:t>
            </a:r>
            <a:r>
              <a:rPr lang="en-US" dirty="0">
                <a:solidFill>
                  <a:srgbClr val="000000"/>
                </a:solidFill>
              </a:rPr>
              <a:t>h</a:t>
            </a:r>
            <a:r>
              <a:rPr lang="en-US" dirty="0">
                <a:solidFill>
                  <a:srgbClr val="000000"/>
                </a:solidFill>
                <a:effectLst/>
              </a:rPr>
              <a:t>ard </a:t>
            </a:r>
            <a:r>
              <a:rPr lang="en-US" dirty="0">
                <a:solidFill>
                  <a:srgbClr val="000000"/>
                </a:solidFill>
              </a:rPr>
              <a:t>d</a:t>
            </a:r>
            <a:r>
              <a:rPr lang="en-US" dirty="0">
                <a:solidFill>
                  <a:srgbClr val="000000"/>
                </a:solidFill>
                <a:effectLst/>
              </a:rPr>
              <a:t>rive connected to Sumi or Raspberry Pi as Network Storage, containing data resources that can be downloaded: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</a:rPr>
              <a:t>Entirety of Wikipedia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</a:rPr>
              <a:t>USDA handbooks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</a:rPr>
              <a:t>User manuals for all equipment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</a:rPr>
              <a:t>Opensource Literature Library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</a:rPr>
              <a:t>Project Gutenberg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Khan Academy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</a:rPr>
              <a:t>Maps, LIDAR, and bathymetry data (2023)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</a:rPr>
              <a:t>Accessed via </a:t>
            </a:r>
            <a:r>
              <a:rPr lang="en-US" dirty="0" err="1">
                <a:solidFill>
                  <a:srgbClr val="000000"/>
                </a:solidFill>
                <a:effectLst/>
              </a:rPr>
              <a:t>WiFi</a:t>
            </a:r>
            <a:r>
              <a:rPr lang="en-US" dirty="0">
                <a:solidFill>
                  <a:srgbClr val="000000"/>
                </a:solidFill>
                <a:effectLst/>
              </a:rPr>
              <a:t> hotspot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5314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6A7196-61A3-200E-323B-F7468E9B4C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799" y="0"/>
            <a:ext cx="990240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5FB8A4-AEB8-CF73-3088-1AF2DB712349}"/>
              </a:ext>
            </a:extLst>
          </p:cNvPr>
          <p:cNvSpPr txBox="1"/>
          <p:nvPr/>
        </p:nvSpPr>
        <p:spPr>
          <a:xfrm>
            <a:off x="1312433" y="516366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Ebadon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10DA22-8C1B-3AA0-F548-A1B554F19B46}"/>
              </a:ext>
            </a:extLst>
          </p:cNvPr>
          <p:cNvSpPr txBox="1"/>
          <p:nvPr/>
        </p:nvSpPr>
        <p:spPr>
          <a:xfrm>
            <a:off x="10324528" y="5832437"/>
            <a:ext cx="749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Ebeye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51FC1E6-49AC-3C45-4D22-8E1E3720A2F9}"/>
              </a:ext>
            </a:extLst>
          </p:cNvPr>
          <p:cNvCxnSpPr>
            <a:cxnSpLocks/>
          </p:cNvCxnSpPr>
          <p:nvPr/>
        </p:nvCxnSpPr>
        <p:spPr>
          <a:xfrm>
            <a:off x="1625360" y="824723"/>
            <a:ext cx="134471" cy="164981"/>
          </a:xfrm>
          <a:prstGeom prst="line">
            <a:avLst/>
          </a:prstGeom>
          <a:ln w="28575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A8B0C9-BFAE-834A-2E5D-E38F36B47AC0}"/>
              </a:ext>
            </a:extLst>
          </p:cNvPr>
          <p:cNvCxnSpPr>
            <a:cxnSpLocks/>
          </p:cNvCxnSpPr>
          <p:nvPr/>
        </p:nvCxnSpPr>
        <p:spPr>
          <a:xfrm flipH="1">
            <a:off x="10112188" y="6026074"/>
            <a:ext cx="268937" cy="0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3151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2C74E1-BC1E-00DF-3168-3097CCD02A8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855" y="838201"/>
            <a:ext cx="9018290" cy="5622161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F0EE0C0D-3CE4-003F-B326-230A15F5B986}"/>
              </a:ext>
            </a:extLst>
          </p:cNvPr>
          <p:cNvSpPr txBox="1">
            <a:spLocks/>
          </p:cNvSpPr>
          <p:nvPr/>
        </p:nvSpPr>
        <p:spPr>
          <a:xfrm>
            <a:off x="513417" y="250986"/>
            <a:ext cx="7496175" cy="549275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99"/>
                </a:solidFill>
                <a:latin typeface="Arial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99"/>
                </a:solidFill>
                <a:latin typeface="Arial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99"/>
                </a:solidFill>
                <a:latin typeface="Arial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99"/>
                </a:solidFill>
                <a:latin typeface="Arial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99"/>
                </a:solidFill>
                <a:latin typeface="Arial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99"/>
                </a:solidFill>
                <a:latin typeface="Arial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99"/>
                </a:solidFill>
                <a:latin typeface="Arial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99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sz="3600" kern="0" dirty="0">
                <a:solidFill>
                  <a:srgbClr val="000000"/>
                </a:solidFill>
                <a:latin typeface="Arial"/>
              </a:rPr>
              <a:t>The Future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325645-6882-A9E6-EA73-AC04FC4B773A}"/>
              </a:ext>
            </a:extLst>
          </p:cNvPr>
          <p:cNvSpPr txBox="1"/>
          <p:nvPr/>
        </p:nvSpPr>
        <p:spPr>
          <a:xfrm>
            <a:off x="581227" y="1071283"/>
            <a:ext cx="3327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Between 1900 - 2020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51E97E-617B-7A06-13F1-9104E5D8FCDA}"/>
              </a:ext>
            </a:extLst>
          </p:cNvPr>
          <p:cNvSpPr txBox="1"/>
          <p:nvPr/>
        </p:nvSpPr>
        <p:spPr>
          <a:xfrm>
            <a:off x="2025394" y="6152585"/>
            <a:ext cx="89177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/>
              </a:rPr>
              <a:t>The economy of the Marshall Islands is already losing an average of 7.4% of GDP annually to global warming*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CFDDC1-26C5-CFC5-0A02-7164D996A6A6}"/>
              </a:ext>
            </a:extLst>
          </p:cNvPr>
          <p:cNvSpPr txBox="1"/>
          <p:nvPr/>
        </p:nvSpPr>
        <p:spPr>
          <a:xfrm>
            <a:off x="2025394" y="6536242"/>
            <a:ext cx="41280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>
                <a:solidFill>
                  <a:srgbClr val="FFFFFF">
                    <a:lumMod val="75000"/>
                  </a:srgbClr>
                </a:solidFill>
                <a:latin typeface="Arial"/>
              </a:rPr>
              <a:t>* </a:t>
            </a:r>
            <a:r>
              <a:rPr lang="en-US" sz="900" i="1" dirty="0">
                <a:solidFill>
                  <a:srgbClr val="FFFFFF">
                    <a:lumMod val="75000"/>
                  </a:srgbClr>
                </a:solidFill>
                <a:latin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https://foreignpolicy.com/2022/08/01/climate-change-pacific-islands-security</a:t>
            </a:r>
            <a:endParaRPr lang="en-US" sz="900" i="1" dirty="0">
              <a:solidFill>
                <a:srgbClr val="FFFFFF">
                  <a:lumMod val="75000"/>
                </a:srgbClr>
              </a:solid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D2B598-C5E0-9FA4-B4C7-4D77C84DDA3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2939" y="179130"/>
            <a:ext cx="2376650" cy="108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184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ED8EAE-0354-0315-1A5E-E4DFD5B0AE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3904" y="771099"/>
            <a:ext cx="8284191" cy="60869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57CF70-79C9-CD87-C030-16F58C840347}"/>
              </a:ext>
            </a:extLst>
          </p:cNvPr>
          <p:cNvSpPr txBox="1"/>
          <p:nvPr/>
        </p:nvSpPr>
        <p:spPr>
          <a:xfrm>
            <a:off x="245660" y="309434"/>
            <a:ext cx="10209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Transitioning off Mejjato Island, preparing transport by panga over the reef flats.</a:t>
            </a:r>
          </a:p>
        </p:txBody>
      </p:sp>
    </p:spTree>
    <p:extLst>
      <p:ext uri="{BB962C8B-B14F-4D97-AF65-F5344CB8AC3E}">
        <p14:creationId xmlns:p14="http://schemas.microsoft.com/office/powerpoint/2010/main" val="16067079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588072-659A-FEC1-48A9-2DFAA0DA44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9714" y="1847923"/>
            <a:ext cx="6678173" cy="47553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BE833C-C18A-2D42-AAF6-6CA23A226C37}"/>
              </a:ext>
            </a:extLst>
          </p:cNvPr>
          <p:cNvSpPr txBox="1"/>
          <p:nvPr/>
        </p:nvSpPr>
        <p:spPr>
          <a:xfrm>
            <a:off x="429658" y="308472"/>
            <a:ext cx="475985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Plaque for the interior workspace. </a:t>
            </a:r>
          </a:p>
          <a:p>
            <a:endParaRPr lang="en-US" sz="2400" dirty="0"/>
          </a:p>
          <a:p>
            <a:r>
              <a:rPr lang="en-US" sz="2400" dirty="0" err="1"/>
              <a:t>Irojlaplap</a:t>
            </a:r>
            <a:r>
              <a:rPr lang="en-US" sz="2400" dirty="0"/>
              <a:t> Michael M. Kabua donated the land for the station to the Kwajalein government in the name of a remarkable indigenous woman, Irene Paul.</a:t>
            </a:r>
          </a:p>
          <a:p>
            <a:endParaRPr lang="en-US" sz="2400" dirty="0"/>
          </a:p>
          <a:p>
            <a:r>
              <a:rPr lang="en-US" sz="2400" dirty="0"/>
              <a:t>She died two months after his gift, and the Marshallese Council later voted on the name assignment. </a:t>
            </a:r>
          </a:p>
          <a:p>
            <a:endParaRPr lang="en-US" sz="2400" dirty="0"/>
          </a:p>
          <a:p>
            <a:r>
              <a:rPr lang="en-US" sz="2400" dirty="0"/>
              <a:t>The KASL team installed this plaque at a christening ceremony during July 2023.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3A2C58-6E07-F5EA-4161-955BDBDFFB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149" y="184328"/>
            <a:ext cx="1658919" cy="7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4266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6A7196-61A3-200E-323B-F7468E9B4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613" y="989704"/>
            <a:ext cx="8590860" cy="58553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5FB8A4-AEB8-CF73-3088-1AF2DB712349}"/>
              </a:ext>
            </a:extLst>
          </p:cNvPr>
          <p:cNvSpPr txBox="1"/>
          <p:nvPr/>
        </p:nvSpPr>
        <p:spPr>
          <a:xfrm>
            <a:off x="1867472" y="1323190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Ebadon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10DA22-8C1B-3AA0-F548-A1B554F19B46}"/>
              </a:ext>
            </a:extLst>
          </p:cNvPr>
          <p:cNvSpPr txBox="1"/>
          <p:nvPr/>
        </p:nvSpPr>
        <p:spPr>
          <a:xfrm>
            <a:off x="9711343" y="5832437"/>
            <a:ext cx="749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Ebeye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51FC1E6-49AC-3C45-4D22-8E1E3720A2F9}"/>
              </a:ext>
            </a:extLst>
          </p:cNvPr>
          <p:cNvCxnSpPr>
            <a:cxnSpLocks/>
          </p:cNvCxnSpPr>
          <p:nvPr/>
        </p:nvCxnSpPr>
        <p:spPr>
          <a:xfrm>
            <a:off x="2148125" y="1653063"/>
            <a:ext cx="134471" cy="164981"/>
          </a:xfrm>
          <a:prstGeom prst="line">
            <a:avLst/>
          </a:prstGeom>
          <a:ln w="28575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A8B0C9-BFAE-834A-2E5D-E38F36B47AC0}"/>
              </a:ext>
            </a:extLst>
          </p:cNvPr>
          <p:cNvCxnSpPr>
            <a:cxnSpLocks/>
          </p:cNvCxnSpPr>
          <p:nvPr/>
        </p:nvCxnSpPr>
        <p:spPr>
          <a:xfrm flipH="1">
            <a:off x="9520519" y="6026074"/>
            <a:ext cx="268937" cy="0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192FF5B-1D4A-1D1D-104C-8BF8A74264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149" y="184328"/>
            <a:ext cx="1658919" cy="758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620BD7-190F-C9F4-2945-24568E160932}"/>
              </a:ext>
            </a:extLst>
          </p:cNvPr>
          <p:cNvSpPr txBox="1"/>
          <p:nvPr/>
        </p:nvSpPr>
        <p:spPr>
          <a:xfrm>
            <a:off x="270932" y="378762"/>
            <a:ext cx="9925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KASL is located on Ebeye. The Climate Security Research Station is on Ebadon. </a:t>
            </a:r>
          </a:p>
        </p:txBody>
      </p:sp>
    </p:spTree>
    <p:extLst>
      <p:ext uri="{BB962C8B-B14F-4D97-AF65-F5344CB8AC3E}">
        <p14:creationId xmlns:p14="http://schemas.microsoft.com/office/powerpoint/2010/main" val="1878599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4AFD53-8E3B-6AED-C567-8CB1EA689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07" y="0"/>
            <a:ext cx="10258663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0429DB7-D7ED-41C3-05D5-B80DEE4B536C}"/>
              </a:ext>
            </a:extLst>
          </p:cNvPr>
          <p:cNvSpPr/>
          <p:nvPr/>
        </p:nvSpPr>
        <p:spPr>
          <a:xfrm>
            <a:off x="8143539" y="2384625"/>
            <a:ext cx="398032" cy="3693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316574C-899E-B7A8-4BFE-B2B3CDFB530A}"/>
              </a:ext>
            </a:extLst>
          </p:cNvPr>
          <p:cNvSpPr/>
          <p:nvPr/>
        </p:nvSpPr>
        <p:spPr>
          <a:xfrm>
            <a:off x="8322793" y="3649377"/>
            <a:ext cx="262817" cy="22915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9A16CD-01BE-67B8-97C7-C3EEE6C98F05}"/>
              </a:ext>
            </a:extLst>
          </p:cNvPr>
          <p:cNvCxnSpPr/>
          <p:nvPr/>
        </p:nvCxnSpPr>
        <p:spPr>
          <a:xfrm flipH="1">
            <a:off x="9520309" y="2946807"/>
            <a:ext cx="808538" cy="666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1BDAF94-647F-058F-F7CF-7E75F63CACE7}"/>
              </a:ext>
            </a:extLst>
          </p:cNvPr>
          <p:cNvSpPr txBox="1"/>
          <p:nvPr/>
        </p:nvSpPr>
        <p:spPr>
          <a:xfrm>
            <a:off x="8515226" y="2054711"/>
            <a:ext cx="2010166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Housing compound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CBE620-AF41-D512-7E10-B1E61062D344}"/>
              </a:ext>
            </a:extLst>
          </p:cNvPr>
          <p:cNvSpPr txBox="1"/>
          <p:nvPr/>
        </p:nvSpPr>
        <p:spPr>
          <a:xfrm>
            <a:off x="7278212" y="3435083"/>
            <a:ext cx="1044581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Build site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E256B5-422B-13DD-C75C-59BCB8521EE0}"/>
              </a:ext>
            </a:extLst>
          </p:cNvPr>
          <p:cNvSpPr txBox="1"/>
          <p:nvPr/>
        </p:nvSpPr>
        <p:spPr>
          <a:xfrm>
            <a:off x="9235744" y="2672252"/>
            <a:ext cx="1852238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Panga offload site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F33C7DF-A762-73AB-5F05-4AEE99A30631}"/>
              </a:ext>
            </a:extLst>
          </p:cNvPr>
          <p:cNvSpPr/>
          <p:nvPr/>
        </p:nvSpPr>
        <p:spPr>
          <a:xfrm>
            <a:off x="8454168" y="3835842"/>
            <a:ext cx="345136" cy="3164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8F0D25-E5AE-4E97-F4A7-0585BC84A698}"/>
              </a:ext>
            </a:extLst>
          </p:cNvPr>
          <p:cNvSpPr txBox="1"/>
          <p:nvPr/>
        </p:nvSpPr>
        <p:spPr>
          <a:xfrm>
            <a:off x="8778045" y="4185748"/>
            <a:ext cx="1024639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Ebadon School</a:t>
            </a:r>
          </a:p>
          <a:p>
            <a:pPr algn="ctr"/>
            <a:r>
              <a:rPr lang="en-US" sz="1100" dirty="0"/>
              <a:t>K-8</a:t>
            </a:r>
          </a:p>
        </p:txBody>
      </p:sp>
    </p:spTree>
    <p:extLst>
      <p:ext uri="{BB962C8B-B14F-4D97-AF65-F5344CB8AC3E}">
        <p14:creationId xmlns:p14="http://schemas.microsoft.com/office/powerpoint/2010/main" val="3108880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520B68-35C1-6D1E-C67F-0CEAA4B50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730" y="0"/>
            <a:ext cx="7258242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0429DB7-D7ED-41C3-05D5-B80DEE4B536C}"/>
              </a:ext>
            </a:extLst>
          </p:cNvPr>
          <p:cNvSpPr/>
          <p:nvPr/>
        </p:nvSpPr>
        <p:spPr>
          <a:xfrm>
            <a:off x="5065802" y="279702"/>
            <a:ext cx="1043491" cy="9789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316574C-899E-B7A8-4BFE-B2B3CDFB530A}"/>
              </a:ext>
            </a:extLst>
          </p:cNvPr>
          <p:cNvSpPr/>
          <p:nvPr/>
        </p:nvSpPr>
        <p:spPr>
          <a:xfrm>
            <a:off x="6630979" y="5682456"/>
            <a:ext cx="476346" cy="4572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BDAF94-647F-058F-F7CF-7E75F63CACE7}"/>
              </a:ext>
            </a:extLst>
          </p:cNvPr>
          <p:cNvSpPr txBox="1"/>
          <p:nvPr/>
        </p:nvSpPr>
        <p:spPr>
          <a:xfrm>
            <a:off x="6077019" y="161364"/>
            <a:ext cx="2010166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Housing compound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CBE620-AF41-D512-7E10-B1E61062D344}"/>
              </a:ext>
            </a:extLst>
          </p:cNvPr>
          <p:cNvSpPr txBox="1"/>
          <p:nvPr/>
        </p:nvSpPr>
        <p:spPr>
          <a:xfrm>
            <a:off x="5594432" y="5344323"/>
            <a:ext cx="1044581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Build site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1035197-257E-3391-DDF7-4147A7C11DB1}"/>
              </a:ext>
            </a:extLst>
          </p:cNvPr>
          <p:cNvSpPr/>
          <p:nvPr/>
        </p:nvSpPr>
        <p:spPr>
          <a:xfrm>
            <a:off x="6183629" y="6122019"/>
            <a:ext cx="718976" cy="7406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169089-582C-96FE-C5B2-DF3F351A5495}"/>
              </a:ext>
            </a:extLst>
          </p:cNvPr>
          <p:cNvSpPr txBox="1"/>
          <p:nvPr/>
        </p:nvSpPr>
        <p:spPr>
          <a:xfrm>
            <a:off x="4961824" y="6362854"/>
            <a:ext cx="1135214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Ebadon School</a:t>
            </a:r>
          </a:p>
          <a:p>
            <a:pPr algn="ctr"/>
            <a:r>
              <a:rPr lang="en-US" sz="1100" dirty="0"/>
              <a:t>K-8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E93D8A-7D83-1E63-F88E-A8ADC3CED0D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4972" y="199283"/>
            <a:ext cx="1105438" cy="50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7448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CE13B-C3A7-5A47-FE60-9508B96047FA}"/>
              </a:ext>
            </a:extLst>
          </p:cNvPr>
          <p:cNvSpPr txBox="1"/>
          <p:nvPr/>
        </p:nvSpPr>
        <p:spPr>
          <a:xfrm>
            <a:off x="205409" y="452735"/>
            <a:ext cx="38313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There are no tourists on Ebadon. Total population is less than 90.</a:t>
            </a:r>
          </a:p>
          <a:p>
            <a:endParaRPr lang="en-US" sz="2800" dirty="0"/>
          </a:p>
          <a:p>
            <a:r>
              <a:rPr lang="en-US" sz="2800" dirty="0"/>
              <a:t>This hammock was my home during the building of the Research Station.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2B5DFE-9FAC-12C3-FCFB-CDB831A25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741" y="540834"/>
            <a:ext cx="8155259" cy="611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021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B51E31-1BB9-A155-F3BE-E91FCD92A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-18757"/>
            <a:ext cx="10335010" cy="687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831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7E65BC-18E4-8802-59E3-25A860A225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5530" y="1284008"/>
            <a:ext cx="8740940" cy="55739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F51855-8410-7B6D-BD08-E6229D2666DB}"/>
              </a:ext>
            </a:extLst>
          </p:cNvPr>
          <p:cNvSpPr txBox="1"/>
          <p:nvPr/>
        </p:nvSpPr>
        <p:spPr>
          <a:xfrm>
            <a:off x="307166" y="437358"/>
            <a:ext cx="7032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The groundbreaking on Ebadon, 09 July 2023. </a:t>
            </a:r>
          </a:p>
        </p:txBody>
      </p:sp>
    </p:spTree>
    <p:extLst>
      <p:ext uri="{BB962C8B-B14F-4D97-AF65-F5344CB8AC3E}">
        <p14:creationId xmlns:p14="http://schemas.microsoft.com/office/powerpoint/2010/main" val="774014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BCBD5E-9015-A395-06DB-4235AE9F5484}"/>
              </a:ext>
            </a:extLst>
          </p:cNvPr>
          <p:cNvSpPr txBox="1"/>
          <p:nvPr/>
        </p:nvSpPr>
        <p:spPr>
          <a:xfrm>
            <a:off x="2914648" y="2721114"/>
            <a:ext cx="63627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May we have a video, please?</a:t>
            </a:r>
          </a:p>
        </p:txBody>
      </p:sp>
    </p:spTree>
    <p:extLst>
      <p:ext uri="{BB962C8B-B14F-4D97-AF65-F5344CB8AC3E}">
        <p14:creationId xmlns:p14="http://schemas.microsoft.com/office/powerpoint/2010/main" val="37099581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CBB1CE-866E-504D-B664-67751DBD1A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140" y="253637"/>
            <a:ext cx="5690689" cy="17293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9285B4-0C4C-CD76-444E-B582501CA5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2949" y="548640"/>
            <a:ext cx="4503016" cy="5829924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DFEC9F-C2C9-DEBF-1473-8CF8E39A9921}"/>
              </a:ext>
            </a:extLst>
          </p:cNvPr>
          <p:cNvSpPr txBox="1"/>
          <p:nvPr/>
        </p:nvSpPr>
        <p:spPr>
          <a:xfrm>
            <a:off x="231139" y="2908663"/>
            <a:ext cx="703180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governments of Hawaii County and Kwajalein Atoll, and Ebeye and Hilo, agree that Sister Cities and Counties should exchange Best Practices around climate adaptation.</a:t>
            </a:r>
          </a:p>
          <a:p>
            <a:endParaRPr lang="en-US" sz="2400" dirty="0"/>
          </a:p>
          <a:p>
            <a:r>
              <a:rPr lang="en-US" sz="2400" dirty="0"/>
              <a:t>So, we’re developing an idea we call… </a:t>
            </a:r>
          </a:p>
          <a:p>
            <a:endParaRPr lang="en-US" sz="2400" b="1" dirty="0"/>
          </a:p>
          <a:p>
            <a:r>
              <a:rPr lang="en-US" sz="2400" b="1" dirty="0"/>
              <a:t>		</a:t>
            </a:r>
            <a:r>
              <a:rPr lang="en-US" sz="3600" dirty="0"/>
              <a:t>Resilient Sisters</a:t>
            </a:r>
            <a:r>
              <a:rPr lang="en-US" sz="24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001200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1D12EF-D511-5446-B7CD-6A2FE058CB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0691" y="225778"/>
            <a:ext cx="9270414" cy="65475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78F8029-6517-1B42-AA28-22799E1EC92C}"/>
                  </a:ext>
                </a:extLst>
              </p14:cNvPr>
              <p14:cNvContentPartPr/>
              <p14:nvPr/>
            </p14:nvContentPartPr>
            <p14:xfrm>
              <a:off x="847287" y="7301750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78F8029-6517-1B42-AA28-22799E1EC92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3287" y="7193750"/>
                <a:ext cx="108000" cy="21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F98949-3CC4-A947-9F8C-FB5147161D92}"/>
              </a:ext>
            </a:extLst>
          </p:cNvPr>
          <p:cNvCxnSpPr>
            <a:cxnSpLocks/>
          </p:cNvCxnSpPr>
          <p:nvPr/>
        </p:nvCxnSpPr>
        <p:spPr>
          <a:xfrm>
            <a:off x="2280356" y="5678071"/>
            <a:ext cx="4429568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07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4644" y="150471"/>
            <a:ext cx="5915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Clean Water: 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D9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September 2017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97E035-4B70-C54F-B6B2-0B59BE3D20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25" y="999290"/>
            <a:ext cx="4232254" cy="42156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D90F25-A5F8-4340-82CD-0CEA8F145C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1770"/>
          <a:stretch/>
        </p:blipFill>
        <p:spPr>
          <a:xfrm>
            <a:off x="7714323" y="250485"/>
            <a:ext cx="4330040" cy="5135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7CED5-2952-564D-A4C0-625E9B7411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493" y="1514475"/>
            <a:ext cx="3033315" cy="51292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6F78AA-C40D-A443-A3FE-B733F1D4F96A}"/>
              </a:ext>
            </a:extLst>
          </p:cNvPr>
          <p:cNvSpPr txBox="1"/>
          <p:nvPr/>
        </p:nvSpPr>
        <p:spPr>
          <a:xfrm>
            <a:off x="254644" y="5417425"/>
            <a:ext cx="33397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800 gallons / 24 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using only 950 watts. </a:t>
            </a:r>
          </a:p>
        </p:txBody>
      </p:sp>
    </p:spTree>
    <p:extLst>
      <p:ext uri="{BB962C8B-B14F-4D97-AF65-F5344CB8AC3E}">
        <p14:creationId xmlns:p14="http://schemas.microsoft.com/office/powerpoint/2010/main" val="178959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6F78AA-C40D-A443-A3FE-B733F1D4F96A}"/>
              </a:ext>
            </a:extLst>
          </p:cNvPr>
          <p:cNvSpPr txBox="1"/>
          <p:nvPr/>
        </p:nvSpPr>
        <p:spPr>
          <a:xfrm>
            <a:off x="346883" y="941041"/>
            <a:ext cx="34756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3,200 gallons / 24 h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using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300 watts.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971F1A-F1D9-0D46-B2FF-AFC9F5DE00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9452" y="1098530"/>
            <a:ext cx="8532548" cy="57594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33F787-E9B1-614A-8912-CAB11E6CD2B1}"/>
              </a:ext>
            </a:extLst>
          </p:cNvPr>
          <p:cNvSpPr txBox="1"/>
          <p:nvPr/>
        </p:nvSpPr>
        <p:spPr>
          <a:xfrm>
            <a:off x="346883" y="2172773"/>
            <a:ext cx="2986330" cy="4467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D9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4x more water</a:t>
            </a:r>
          </a:p>
          <a:p>
            <a:pPr marL="514350" marR="0" lvl="0" indent="-5143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D9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1/3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D9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D9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power</a:t>
            </a:r>
          </a:p>
          <a:p>
            <a:pPr marL="514350" marR="0" lvl="0" indent="-5143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D9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2/3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D9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rds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D9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cost</a:t>
            </a:r>
          </a:p>
          <a:p>
            <a:pPr marL="514350" marR="0" lvl="0" indent="-5143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D9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Better purification</a:t>
            </a:r>
          </a:p>
          <a:p>
            <a:pPr marL="514350" marR="0" lvl="0" indent="-5143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D9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Modular</a:t>
            </a:r>
          </a:p>
          <a:p>
            <a:pPr marL="514350" marR="0" lvl="0" indent="-5143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D9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 robust</a:t>
            </a:r>
          </a:p>
          <a:p>
            <a:pPr marL="514350" marR="0" lvl="0" indent="-5143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D9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Fewer parts</a:t>
            </a:r>
          </a:p>
          <a:p>
            <a:pPr marL="514350" marR="0" lvl="0" indent="-5143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D9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Many sensors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279162-A93A-7847-B34E-32BFD19C9502}"/>
              </a:ext>
            </a:extLst>
          </p:cNvPr>
          <p:cNvSpPr txBox="1"/>
          <p:nvPr/>
        </p:nvSpPr>
        <p:spPr>
          <a:xfrm>
            <a:off x="254644" y="150471"/>
            <a:ext cx="105269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Better Clean Water: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D9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be installed on Ebeye September 2023</a:t>
            </a:r>
          </a:p>
        </p:txBody>
      </p:sp>
    </p:spTree>
    <p:extLst>
      <p:ext uri="{BB962C8B-B14F-4D97-AF65-F5344CB8AC3E}">
        <p14:creationId xmlns:p14="http://schemas.microsoft.com/office/powerpoint/2010/main" val="370727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EAFBBF-4B78-C7AC-7C17-E9A1EF17B5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040" y="114070"/>
            <a:ext cx="5613011" cy="66298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7E99D0-BD8F-B88B-018D-F0F5CEAEB2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333" y="-2969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7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8C9D1F-9B96-6DDF-8BF1-3A1D710F1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71" y="119981"/>
            <a:ext cx="11617429" cy="656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344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14F94F-B1EA-08DF-9994-06BD5BB40BD7}"/>
              </a:ext>
            </a:extLst>
          </p:cNvPr>
          <p:cNvSpPr txBox="1"/>
          <p:nvPr/>
        </p:nvSpPr>
        <p:spPr>
          <a:xfrm>
            <a:off x="350500" y="1276534"/>
            <a:ext cx="440187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Architect </a:t>
            </a:r>
            <a:r>
              <a:rPr lang="en-US" sz="2800" b="1" dirty="0"/>
              <a:t>Cameron Sinclair</a:t>
            </a:r>
            <a:r>
              <a:rPr lang="en-US" sz="2800" dirty="0"/>
              <a:t>, winner of the 2006 TED Prize for “</a:t>
            </a:r>
            <a:r>
              <a:rPr lang="en-US" sz="2800" i="1" dirty="0"/>
              <a:t>Design Like You Give A Damn</a:t>
            </a:r>
            <a:r>
              <a:rPr lang="en-US" sz="2800" dirty="0"/>
              <a:t>”, has offered to conduct a global climate-resilient housing competition for the Marshall Islands.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44ED48-DB1C-8889-55D1-AFC72F1CDC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9513" y="712382"/>
            <a:ext cx="7218565" cy="565441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337413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1EC6646-5F13-5702-1C4E-FF1889F22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07" y="992208"/>
            <a:ext cx="11825586" cy="58657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BFCEF2-5EBE-25CB-7E6F-192EFCDE615E}"/>
              </a:ext>
            </a:extLst>
          </p:cNvPr>
          <p:cNvSpPr txBox="1"/>
          <p:nvPr/>
        </p:nvSpPr>
        <p:spPr>
          <a:xfrm>
            <a:off x="183207" y="273132"/>
            <a:ext cx="6097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We need to pay more attention to dental care.</a:t>
            </a:r>
          </a:p>
        </p:txBody>
      </p:sp>
    </p:spTree>
    <p:extLst>
      <p:ext uri="{BB962C8B-B14F-4D97-AF65-F5344CB8AC3E}">
        <p14:creationId xmlns:p14="http://schemas.microsoft.com/office/powerpoint/2010/main" val="37837288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63D297-5FEF-B1D2-266A-028CFD76326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637" y="247338"/>
            <a:ext cx="8760017" cy="645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5558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E17F4D-A248-00B0-4CEB-4FE9D2290E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145" y="89418"/>
            <a:ext cx="8863742" cy="668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EEF31F-55E5-B32D-4FA1-DD08B2254C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88437"/>
            <a:ext cx="12206457" cy="648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0733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565998-A3B3-7EF4-427F-D5EA9A25AB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8437"/>
            <a:ext cx="12166452" cy="646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51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32D182-4F48-5583-AF96-098634564A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81" y="241710"/>
            <a:ext cx="3622293" cy="862695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380726-CED5-C0A2-5A1F-4600A9A58B5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7431" y="241711"/>
            <a:ext cx="2642262" cy="12076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5F0211-9BF7-47C8-CCB1-62DB488F781C}"/>
              </a:ext>
            </a:extLst>
          </p:cNvPr>
          <p:cNvSpPr txBox="1"/>
          <p:nvPr/>
        </p:nvSpPr>
        <p:spPr>
          <a:xfrm>
            <a:off x="741616" y="1258833"/>
            <a:ext cx="10105330" cy="3638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Purpose: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discover the climate adaptation ideas percolating somewhere that might help the Marshallese: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 better now,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ransition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more gently,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more welcome a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s future Climate Navigators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82ABD3-C369-DFD6-96D0-FE700C787D3E}"/>
              </a:ext>
            </a:extLst>
          </p:cNvPr>
          <p:cNvSpPr txBox="1"/>
          <p:nvPr/>
        </p:nvSpPr>
        <p:spPr>
          <a:xfrm>
            <a:off x="741616" y="5150074"/>
            <a:ext cx="11163001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- The Marshallese are living in the future. All of humanity will soon face these challenges. - The Marshallese will gain adaptation skills first, then teach everyone else.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FAAF15-A626-3737-055C-968B8AA0DA9E}"/>
              </a:ext>
            </a:extLst>
          </p:cNvPr>
          <p:cNvSpPr txBox="1"/>
          <p:nvPr/>
        </p:nvSpPr>
        <p:spPr>
          <a:xfrm>
            <a:off x="4548249" y="283045"/>
            <a:ext cx="22990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Montserrat" pitchFamily="2" charset="77"/>
              </a:rPr>
              <a:t>KASL</a:t>
            </a:r>
          </a:p>
        </p:txBody>
      </p:sp>
    </p:spTree>
    <p:extLst>
      <p:ext uri="{BB962C8B-B14F-4D97-AF65-F5344CB8AC3E}">
        <p14:creationId xmlns:p14="http://schemas.microsoft.com/office/powerpoint/2010/main" val="189834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DD73C3-C733-361A-AA0C-DC7CFC556B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3466" y="1925434"/>
            <a:ext cx="5981178" cy="14244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CB1A8E-691A-A1AA-07A9-8B60CFFC90B9}"/>
              </a:ext>
            </a:extLst>
          </p:cNvPr>
          <p:cNvSpPr txBox="1"/>
          <p:nvPr/>
        </p:nvSpPr>
        <p:spPr>
          <a:xfrm>
            <a:off x="2626717" y="4582886"/>
            <a:ext cx="6938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Thanks for taking the time to think about this. </a:t>
            </a:r>
          </a:p>
        </p:txBody>
      </p:sp>
    </p:spTree>
    <p:extLst>
      <p:ext uri="{BB962C8B-B14F-4D97-AF65-F5344CB8AC3E}">
        <p14:creationId xmlns:p14="http://schemas.microsoft.com/office/powerpoint/2010/main" val="12817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D0D5A3-193F-BA4F-96F9-0FABDFD2AD9D}"/>
              </a:ext>
            </a:extLst>
          </p:cNvPr>
          <p:cNvSpPr txBox="1"/>
          <p:nvPr/>
        </p:nvSpPr>
        <p:spPr>
          <a:xfrm>
            <a:off x="342899" y="403058"/>
            <a:ext cx="741901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Remembering 2019…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prstClr val="black"/>
              </a:solidFill>
              <a:latin typeface="Trebuchet MS" panose="020B070302020209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Coastal Community Human Security Survey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			 ( CCHSS )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16140165-5CD6-754F-9A8E-817B489C24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0" y="5943670"/>
            <a:ext cx="1904529" cy="8528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E89C9C-7135-2543-AE58-9FF2D9C5AC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143" y="6045688"/>
            <a:ext cx="1866205" cy="648833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2D04E921-AE91-2840-8381-A8D18FB76A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9710" y="5828665"/>
            <a:ext cx="1447879" cy="967875"/>
          </a:xfrm>
          <a:prstGeom prst="rect">
            <a:avLst/>
          </a:prstGeom>
        </p:spPr>
      </p:pic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DA844675-FDD4-4042-B9DB-02F3C1AC6C5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0903" y="5584637"/>
            <a:ext cx="1958320" cy="9841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9242383-083B-E24D-B745-11B24E6CF9AB}"/>
              </a:ext>
            </a:extLst>
          </p:cNvPr>
          <p:cNvSpPr txBox="1"/>
          <p:nvPr/>
        </p:nvSpPr>
        <p:spPr>
          <a:xfrm>
            <a:off x="342899" y="2551021"/>
            <a:ext cx="8108310" cy="2240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Ebeye had never had addresses for homes.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Ebeye had never known how many people live there.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Ebeye had never had a survey of its eroding reef edge.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Ebeye had not been able to track sea level rise.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CF08E76-7E13-2A41-BA2A-ECE026E3C4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9223" y="6439"/>
            <a:ext cx="33897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49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02E5AF-5CF0-F544-88FE-001B90D7A3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0987" y="-28607"/>
            <a:ext cx="3389797" cy="68723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9BBF8F-8425-254A-A00F-4682C2617867}"/>
              </a:ext>
            </a:extLst>
          </p:cNvPr>
          <p:cNvSpPr txBox="1"/>
          <p:nvPr/>
        </p:nvSpPr>
        <p:spPr>
          <a:xfrm>
            <a:off x="171184" y="458799"/>
            <a:ext cx="47760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step: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Get a better look at the island.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early July 2019, at our request, Google Earth released a new 30cm resolution view of Ebeye.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4142CE-59E2-3244-9EC1-40D8E3835901}"/>
              </a:ext>
            </a:extLst>
          </p:cNvPr>
          <p:cNvSpPr txBox="1"/>
          <p:nvPr/>
        </p:nvSpPr>
        <p:spPr>
          <a:xfrm>
            <a:off x="7120314" y="320659"/>
            <a:ext cx="9108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B1C12E-B395-B849-9D09-ED7CD71B4C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9223" y="0"/>
            <a:ext cx="3389797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456FB2-9A20-CE4D-A34E-9F1F5B07E238}"/>
              </a:ext>
            </a:extLst>
          </p:cNvPr>
          <p:cNvSpPr txBox="1"/>
          <p:nvPr/>
        </p:nvSpPr>
        <p:spPr>
          <a:xfrm>
            <a:off x="10727736" y="320659"/>
            <a:ext cx="11359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D21C6E-22CE-C049-ADF4-36EC4711A59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66" y="5643848"/>
            <a:ext cx="2661809" cy="111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28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35AD4B-EC4A-4622-A300-C12CEB9409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79779"/>
            <a:ext cx="12221113" cy="48944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65E607-FE38-51F6-67B7-BBAD8E80D1F6}"/>
              </a:ext>
            </a:extLst>
          </p:cNvPr>
          <p:cNvSpPr txBox="1"/>
          <p:nvPr/>
        </p:nvSpPr>
        <p:spPr>
          <a:xfrm>
            <a:off x="168894" y="187806"/>
            <a:ext cx="4022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Ebeye, 22 August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EF3FE8-80C4-7D79-6DAC-BE96AEDF0FFE}"/>
              </a:ext>
            </a:extLst>
          </p:cNvPr>
          <p:cNvSpPr txBox="1"/>
          <p:nvPr/>
        </p:nvSpPr>
        <p:spPr>
          <a:xfrm>
            <a:off x="4194915" y="5774266"/>
            <a:ext cx="3913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10-centimeter resolution.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BCCC55-DFF7-C0B4-7A2F-9D1EB820184C}"/>
              </a:ext>
            </a:extLst>
          </p:cNvPr>
          <p:cNvSpPr txBox="1"/>
          <p:nvPr/>
        </p:nvSpPr>
        <p:spPr>
          <a:xfrm>
            <a:off x="4187000" y="6273225"/>
            <a:ext cx="39414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Poster 4 feet by 3 feet.</a:t>
            </a:r>
          </a:p>
        </p:txBody>
      </p:sp>
    </p:spTree>
    <p:extLst>
      <p:ext uri="{BB962C8B-B14F-4D97-AF65-F5344CB8AC3E}">
        <p14:creationId xmlns:p14="http://schemas.microsoft.com/office/powerpoint/2010/main" val="2478605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46A9B5-EE3B-4B41-A151-4DEF6ABA35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7095" y="5941492"/>
            <a:ext cx="2047197" cy="711759"/>
          </a:xfrm>
          <a:prstGeom prst="rect">
            <a:avLst/>
          </a:prstGeom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CA08EA80-49A8-7F4E-8599-B5484F8FAC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9620" y="5829153"/>
            <a:ext cx="2047197" cy="10288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050435-0643-8E4A-80A4-5C261FE8B2BE}"/>
              </a:ext>
            </a:extLst>
          </p:cNvPr>
          <p:cNvSpPr txBox="1"/>
          <p:nvPr/>
        </p:nvSpPr>
        <p:spPr>
          <a:xfrm>
            <a:off x="136916" y="228733"/>
            <a:ext cx="5969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Then, a two-phase Streetview mapping.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1686DE-7F7D-BE00-67C3-20E9A91564BB}"/>
              </a:ext>
            </a:extLst>
          </p:cNvPr>
          <p:cNvSpPr txBox="1"/>
          <p:nvPr/>
        </p:nvSpPr>
        <p:spPr>
          <a:xfrm>
            <a:off x="400594" y="5977055"/>
            <a:ext cx="2411173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Pacific ALLIES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F74E09-D691-35BF-EFB7-6219A6ED6B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866676" y="-1970906"/>
            <a:ext cx="4433780" cy="1078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52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Custom 4">
      <a:dk1>
        <a:srgbClr val="000000"/>
      </a:dk1>
      <a:lt1>
        <a:srgbClr val="FEC001"/>
      </a:lt1>
      <a:dk2>
        <a:srgbClr val="FEFFFF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4.xml><?xml version="1.0" encoding="utf-8"?>
<a:theme xmlns:a="http://schemas.openxmlformats.org/drawingml/2006/main" name="4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AccentBoxVTI">
  <a:themeElements>
    <a:clrScheme name="AnalogousFromDarkSeedLeftStep">
      <a:dk1>
        <a:srgbClr val="000000"/>
      </a:dk1>
      <a:lt1>
        <a:srgbClr val="FFFFFF"/>
      </a:lt1>
      <a:dk2>
        <a:srgbClr val="301B2D"/>
      </a:dk2>
      <a:lt2>
        <a:srgbClr val="F0F3F2"/>
      </a:lt2>
      <a:accent1>
        <a:srgbClr val="E72983"/>
      </a:accent1>
      <a:accent2>
        <a:srgbClr val="D517C0"/>
      </a:accent2>
      <a:accent3>
        <a:srgbClr val="AD29E7"/>
      </a:accent3>
      <a:accent4>
        <a:srgbClr val="5725D7"/>
      </a:accent4>
      <a:accent5>
        <a:srgbClr val="2944E7"/>
      </a:accent5>
      <a:accent6>
        <a:srgbClr val="1781D5"/>
      </a:accent6>
      <a:hlink>
        <a:srgbClr val="433FBF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6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82291</TotalTime>
  <Words>2172</Words>
  <Application>Microsoft Macintosh PowerPoint</Application>
  <PresentationFormat>Widescreen</PresentationFormat>
  <Paragraphs>327</Paragraphs>
  <Slides>50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50</vt:i4>
      </vt:variant>
    </vt:vector>
  </HeadingPairs>
  <TitlesOfParts>
    <vt:vector size="66" baseType="lpstr">
      <vt:lpstr>Arial</vt:lpstr>
      <vt:lpstr>Avenir Next LT Pro</vt:lpstr>
      <vt:lpstr>Calibri</vt:lpstr>
      <vt:lpstr>Calibri Light</vt:lpstr>
      <vt:lpstr>Century Schoolbook</vt:lpstr>
      <vt:lpstr>Courier New</vt:lpstr>
      <vt:lpstr>Helvetica</vt:lpstr>
      <vt:lpstr>Montserrat</vt:lpstr>
      <vt:lpstr>Palatino Linotype</vt:lpstr>
      <vt:lpstr>Trebuchet MS</vt:lpstr>
      <vt:lpstr>Office Theme</vt:lpstr>
      <vt:lpstr>1_Office Theme</vt:lpstr>
      <vt:lpstr>2_Office Theme</vt:lpstr>
      <vt:lpstr>4_Default Design</vt:lpstr>
      <vt:lpstr>AccentBoxVTI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Representative data, Central Section, Household Survey…</vt:lpstr>
      <vt:lpstr>PowerPoint Presentation</vt:lpstr>
      <vt:lpstr>PowerPoint Presentation</vt:lpstr>
      <vt:lpstr>PowerPoint Presentation</vt:lpstr>
      <vt:lpstr>PowerPoint Presentation</vt:lpstr>
      <vt:lpstr>Risks &amp; Opportunities</vt:lpstr>
      <vt:lpstr>KASL  Project Proposals</vt:lpstr>
      <vt:lpstr>PowerPoint Presentation</vt:lpstr>
      <vt:lpstr>PowerPoint Presentation</vt:lpstr>
      <vt:lpstr>PowerPoint Presentation</vt:lpstr>
      <vt:lpstr>PowerPoint Presentation</vt:lpstr>
      <vt:lpstr>Ukrainian Swallow’s Nest (Ластівчине Гніздо) Simple, Insulated, Robust, Cheap, and Secure Shelter  - Community-built for displaced families - Mother and two teenagers can build in a week</vt:lpstr>
      <vt:lpstr>Swallow’s Nest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Gregg and Eric talking…</dc:title>
  <dc:creator>Eric Rasmussen, MD, MDM, FACP</dc:creator>
  <cp:lastModifiedBy>Eric Rasmussen, MD, MDM, FACP</cp:lastModifiedBy>
  <cp:revision>507</cp:revision>
  <cp:lastPrinted>2022-05-15T19:13:51Z</cp:lastPrinted>
  <dcterms:created xsi:type="dcterms:W3CDTF">2022-04-24T21:02:49Z</dcterms:created>
  <dcterms:modified xsi:type="dcterms:W3CDTF">2023-08-30T10:25:00Z</dcterms:modified>
</cp:coreProperties>
</file>