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sldIdLst>
    <p:sldId id="286" r:id="rId2"/>
    <p:sldId id="326" r:id="rId3"/>
    <p:sldId id="368" r:id="rId4"/>
    <p:sldId id="376" r:id="rId5"/>
    <p:sldId id="365" r:id="rId6"/>
    <p:sldId id="298" r:id="rId7"/>
    <p:sldId id="391" r:id="rId8"/>
    <p:sldId id="263" r:id="rId9"/>
    <p:sldId id="392" r:id="rId10"/>
    <p:sldId id="302" r:id="rId11"/>
    <p:sldId id="312" r:id="rId12"/>
    <p:sldId id="381" r:id="rId13"/>
    <p:sldId id="316" r:id="rId14"/>
    <p:sldId id="366" r:id="rId15"/>
    <p:sldId id="356" r:id="rId16"/>
    <p:sldId id="362" r:id="rId17"/>
    <p:sldId id="315" r:id="rId18"/>
    <p:sldId id="361" r:id="rId19"/>
    <p:sldId id="382" r:id="rId20"/>
    <p:sldId id="371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6EADD0-EF62-194B-9DAF-78216A97A2A0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5DD814-4C64-6A4C-9842-B1A7DD37A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021C3B-DE96-3545-9A60-AFB86E956E0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ABCC waiting for exams, pregnancy outcome study circa 1949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D791CE-5A25-D249-8B01-ED7C4AFC285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DD814-4C64-6A4C-9842-B1A7DD37A7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spcBef>
                <a:spcPct val="0"/>
              </a:spcBef>
            </a:pPr>
            <a:r>
              <a:rPr lang="en-US" altLang="ja-JP" sz="800" smtClean="0">
                <a:ea typeface="ＭＳ Ｐゴシック" pitchFamily="-89" charset="-128"/>
                <a:cs typeface="ＭＳ Ｐゴシック" pitchFamily="-89" charset="-128"/>
              </a:rPr>
              <a:t>Acute exposure to short-lived isotopes can result in radiation poisoning, generating over days and weeks:</a:t>
            </a:r>
          </a:p>
          <a:p>
            <a:pPr marL="514350" indent="-514350" eaLnBrk="1" hangingPunct="1">
              <a:spcBef>
                <a:spcPct val="0"/>
              </a:spcBef>
              <a:buFontTx/>
              <a:buChar char="-"/>
            </a:pPr>
            <a:r>
              <a:rPr lang="en-US" altLang="ja-JP" sz="800" smtClean="0">
                <a:ea typeface="ＭＳ Ｐゴシック" pitchFamily="-89" charset="-128"/>
                <a:cs typeface="ＭＳ Ｐゴシック" pitchFamily="-89" charset="-128"/>
              </a:rPr>
              <a:t>beta burns</a:t>
            </a:r>
          </a:p>
          <a:p>
            <a:pPr marL="514350" indent="-514350" eaLnBrk="1" hangingPunct="1">
              <a:spcBef>
                <a:spcPct val="0"/>
              </a:spcBef>
              <a:buFontTx/>
              <a:buChar char="-"/>
            </a:pPr>
            <a:r>
              <a:rPr lang="en-US" altLang="ja-JP" sz="800" smtClean="0">
                <a:ea typeface="ＭＳ Ｐゴシック" pitchFamily="-89" charset="-128"/>
                <a:cs typeface="ＭＳ Ｐゴシック" pitchFamily="-89" charset="-128"/>
              </a:rPr>
              <a:t>loss of hair</a:t>
            </a:r>
          </a:p>
          <a:p>
            <a:pPr marL="514350" indent="-514350" eaLnBrk="1" hangingPunct="1">
              <a:spcBef>
                <a:spcPct val="0"/>
              </a:spcBef>
              <a:buFontTx/>
              <a:buChar char="-"/>
            </a:pPr>
            <a:r>
              <a:rPr lang="en-US" altLang="ja-JP" sz="800" smtClean="0">
                <a:ea typeface="ＭＳ Ｐゴシック" pitchFamily="-89" charset="-128"/>
                <a:cs typeface="ＭＳ Ｐゴシック" pitchFamily="-89" charset="-128"/>
              </a:rPr>
              <a:t>depressed red cell and leukocyte counts</a:t>
            </a:r>
          </a:p>
          <a:p>
            <a:pPr marL="514350" indent="-514350" eaLnBrk="1" hangingPunct="1">
              <a:spcBef>
                <a:spcPct val="0"/>
              </a:spcBef>
              <a:buFontTx/>
              <a:buChar char="-"/>
            </a:pPr>
            <a:r>
              <a:rPr lang="en-US" altLang="ja-JP" sz="800" smtClean="0">
                <a:ea typeface="ＭＳ Ｐゴシック" pitchFamily="-89" charset="-128"/>
                <a:cs typeface="ＭＳ Ｐゴシック" pitchFamily="-89" charset="-128"/>
              </a:rPr>
              <a:t>flu-like symptoms</a:t>
            </a:r>
          </a:p>
          <a:p>
            <a:pPr marL="514350" indent="-514350" eaLnBrk="1" hangingPunct="1">
              <a:spcBef>
                <a:spcPct val="0"/>
              </a:spcBef>
              <a:buFontTx/>
              <a:buChar char="-"/>
            </a:pPr>
            <a:r>
              <a:rPr lang="en-US" altLang="ja-JP" sz="800" smtClean="0">
                <a:ea typeface="ＭＳ Ｐゴシック" pitchFamily="-89" charset="-128"/>
                <a:cs typeface="ＭＳ Ｐゴシック" pitchFamily="-89" charset="-128"/>
              </a:rPr>
              <a:t>nausea</a:t>
            </a:r>
          </a:p>
          <a:p>
            <a:pPr marL="514350" indent="-514350" eaLnBrk="1" hangingPunct="1">
              <a:spcBef>
                <a:spcPct val="0"/>
              </a:spcBef>
              <a:buFontTx/>
              <a:buChar char="-"/>
            </a:pPr>
            <a:r>
              <a:rPr lang="en-US" altLang="ja-JP" sz="800" smtClean="0">
                <a:ea typeface="ＭＳ Ｐゴシック" pitchFamily="-89" charset="-128"/>
                <a:cs typeface="ＭＳ Ｐゴシック" pitchFamily="-89" charset="-128"/>
              </a:rPr>
              <a:t>fingernail discoloration</a:t>
            </a:r>
          </a:p>
          <a:p>
            <a:pPr marL="514350" indent="-514350" eaLnBrk="1" hangingPunct="1">
              <a:spcBef>
                <a:spcPct val="0"/>
              </a:spcBef>
              <a:buFontTx/>
              <a:buChar char="-"/>
            </a:pPr>
            <a:r>
              <a:rPr lang="en-US" altLang="ja-JP" sz="800" smtClean="0">
                <a:ea typeface="ＭＳ Ｐゴシック" pitchFamily="-89" charset="-128"/>
                <a:cs typeface="ＭＳ Ｐゴシック" pitchFamily="-89" charset="-128"/>
              </a:rPr>
              <a:t>radioactivity in the urine </a:t>
            </a:r>
          </a:p>
          <a:p>
            <a:pPr marL="514350" indent="-514350" eaLnBrk="1" hangingPunct="1">
              <a:spcBef>
                <a:spcPct val="0"/>
              </a:spcBef>
              <a:buFontTx/>
              <a:buChar char="-"/>
            </a:pPr>
            <a:r>
              <a:rPr lang="en-US" altLang="ja-JP" sz="800" smtClean="0">
                <a:ea typeface="ＭＳ Ｐゴシック" pitchFamily="-89" charset="-128"/>
                <a:cs typeface="ＭＳ Ｐゴシック" pitchFamily="-89" charset="-128"/>
              </a:rPr>
              <a:t>changes at the cellular level in blood and bone marrow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31E3C-7E35-C147-A768-0C8A3B6E9801}" type="slidenum">
              <a:rPr lang="en-US" altLang="ja-JP" smtClean="0">
                <a:cs typeface="ＭＳ Ｐゴシック" pitchFamily="-8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ja-JP" smtClean="0">
              <a:cs typeface="ＭＳ Ｐゴシック" pitchFamily="-8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31EF52-653E-A642-8252-6FD24360E6A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TODAY? The </a:t>
            </a:r>
            <a:r>
              <a:rPr lang="en-US" dirty="0" smtClean="0"/>
              <a:t>2015 estimate for Fukushima-Daiichi release is 5.3 million curies, 40 million curies for Chernobyl, 150 million curies for the combined total of US tests in Nevada, and 6 billion, 300 million curies from the Marshall Islands.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DD814-4C64-6A4C-9842-B1A7DD37A7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Times New Roman" charset="0"/>
              </a:rPr>
              <a:t>To</a:t>
            </a: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BF3237-1576-A24C-A690-29B1507DDB1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EE06B7-60C9-8F46-A592-7A36D9CF19A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CC35E-7EEC-C44C-AC68-C71303B0B5B8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3603-C323-EE4F-8F88-E1E1D57C0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FABC-4E84-FB4D-82AD-08DA8FC434CD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2F8F-8A98-0B46-94A3-885D388B0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6B80-0CFF-4E40-887C-D93C50D79A2B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3A039-B307-054E-BA10-5F1B42A9B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9645-8F1E-8846-ADFF-AD40F1834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19F9D-0733-E646-991D-C5DE84067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7A94-199F-7542-8D4E-9D01E7EAF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02B6-C6AD-344A-ACDA-EE9E760CB45B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8D51D-3B89-6D45-B030-9583DE699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6149-33B3-6941-93CB-D38F5020767B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63129-8D7D-884B-A5B2-CB9D63EF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6E24-CA1B-5547-AE06-775DC5A3E158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FD21-FE00-414B-A99F-C234F3078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FDCE-05A9-CA4F-94C2-1382F4C1B12E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A1CF-D843-B447-9EAE-78AF7B73E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FF2D2-6156-EC47-B0EE-7EF13BFB71FF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44C0-A8A8-F94A-9831-9238685E2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157AB-7623-454E-B8ED-4D30DADA162B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5A67-288C-D14D-8291-EDF22ED5B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9A42-E8EA-2143-AC37-2601545C38CD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A93B-B6D9-F84E-83CF-95DCDE778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5C19-BA07-F74A-99E8-102A499FE544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65D9-6BAD-F747-8F87-AE444B94D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91C894-E2AC-8D47-9425-AFB2591B565F}" type="datetime1">
              <a:rPr lang="en-US"/>
              <a:pPr>
                <a:defRPr/>
              </a:pPr>
              <a:t>8/30/23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C10A8E-F7F7-4149-9F21-CF06EAC81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HARKS_1.JPG                                                   0002EE9ABarb and Ted HD                C39E8150: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900613" cy="6858000"/>
          </a:xfrm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900613" y="1"/>
            <a:ext cx="4243387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We are all down wind: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400" dirty="0" smtClean="0"/>
              <a:t>Research, environmental health history, &amp; continuing consequences </a:t>
            </a:r>
          </a:p>
          <a:p>
            <a:pPr algn="ctr"/>
            <a:r>
              <a:rPr lang="en-US" sz="2400" dirty="0" smtClean="0"/>
              <a:t>of nuclear militarism </a:t>
            </a:r>
          </a:p>
          <a:p>
            <a:pPr algn="ctr"/>
            <a:r>
              <a:rPr lang="en-US" sz="2400" dirty="0" smtClean="0"/>
              <a:t>in the Marshall Islands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400" dirty="0"/>
              <a:t>Barbara Rose Johnston</a:t>
            </a:r>
            <a:endParaRPr lang="en-US" sz="2400" dirty="0" smtClean="0"/>
          </a:p>
          <a:p>
            <a:r>
              <a:rPr lang="en-US" sz="1400" dirty="0" smtClean="0"/>
              <a:t>Senior Fellow, Center </a:t>
            </a:r>
            <a:r>
              <a:rPr lang="en-US" sz="1400" dirty="0"/>
              <a:t>for Political </a:t>
            </a:r>
            <a:r>
              <a:rPr lang="en-US" sz="1400" dirty="0" smtClean="0"/>
              <a:t>Ecology  Anthropology faculty UC Berkeley &amp; Michigan State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Project 4.1 </a:t>
            </a:r>
            <a:r>
              <a:rPr lang="en-US" dirty="0" smtClean="0">
                <a:ea typeface="+mn-ea"/>
                <a:cs typeface="+mn-cs"/>
              </a:rPr>
              <a:t> - </a:t>
            </a:r>
            <a:r>
              <a:rPr lang="en-US" dirty="0" smtClean="0">
                <a:ea typeface="+mn-ea"/>
                <a:cs typeface="+mn-cs"/>
              </a:rPr>
              <a:t>Documented </a:t>
            </a:r>
            <a:r>
              <a:rPr lang="en-US" dirty="0" smtClean="0">
                <a:ea typeface="+mn-ea"/>
                <a:cs typeface="+mn-cs"/>
              </a:rPr>
              <a:t>health effects from acute exposure to Bravo fallout in </a:t>
            </a:r>
            <a:r>
              <a:rPr lang="en-US" dirty="0" smtClean="0">
                <a:ea typeface="+mn-ea"/>
                <a:cs typeface="+mn-cs"/>
              </a:rPr>
              <a:t>1954: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beta burns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loss of hair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depressed red cell and leukocyte counts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flu-like symptoms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nausea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fingernail discoloration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radioactivity in the urine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changes at the cellular level in blood and bone marrow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ullImage_200512585631_866.jpg                                 001DCFEBMacintosh HD                   BDC28287: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787400"/>
            <a:ext cx="7772400" cy="5129213"/>
          </a:xfrm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93725" y="60325"/>
            <a:ext cx="794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Dr. Robert Conard examining thyroids on Rongelap, circa 1973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887948" y="0"/>
            <a:ext cx="3256052" cy="685799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Fallout in RMI?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 b="1" dirty="0" smtClean="0">
              <a:solidFill>
                <a:srgbClr val="FFFFFF"/>
              </a:solidFill>
              <a:ea typeface="Helvetica" charset="0"/>
              <a:cs typeface="Helvetica" charset="0"/>
              <a:sym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 includes radioisotopes of iodine</a:t>
            </a:r>
            <a:r>
              <a:rPr lang="en-US" sz="1800" b="1" dirty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, strontium, cesium,</a:t>
            </a: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 iron </a:t>
            </a:r>
            <a:r>
              <a:rPr lang="en-US" sz="1800" b="1" dirty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and</a:t>
            </a: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240 </a:t>
            </a: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other isotopes.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 b="1" dirty="0" smtClean="0">
              <a:solidFill>
                <a:srgbClr val="FFFFFF"/>
              </a:solidFill>
              <a:ea typeface="Helvetica" charset="0"/>
              <a:cs typeface="Helvetica" charset="0"/>
              <a:sym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Scientific methods used by the AEC to assess the varied impacts of these new elements failed to consider the toxic, </a:t>
            </a:r>
            <a:r>
              <a:rPr lang="en-US" sz="1800" b="1" dirty="0" err="1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bioaccumulative</a:t>
            </a: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, and </a:t>
            </a:r>
            <a:r>
              <a:rPr lang="en-US" sz="1800" b="1" dirty="0" err="1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biomagnification</a:t>
            </a: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      behavior of fallout 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 b="1" dirty="0" smtClean="0">
              <a:solidFill>
                <a:srgbClr val="FFFFFF"/>
              </a:solidFill>
              <a:ea typeface="Helvetica" charset="0"/>
              <a:cs typeface="Helvetica" charset="0"/>
              <a:sym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Declassified data</a:t>
            </a: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 released in 1999 demonstrates that the </a:t>
            </a:r>
            <a:r>
              <a:rPr lang="en-US" sz="1800" b="1" dirty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1954 Bravo test</a:t>
            </a: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 generated dangerous </a:t>
            </a:r>
            <a:r>
              <a:rPr lang="en-US" sz="1800" b="1" dirty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levels of radioactive</a:t>
            </a: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 fallout </a:t>
            </a:r>
            <a:r>
              <a:rPr lang="en-US" sz="1800" b="1" dirty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on each of the 22 populated </a:t>
            </a: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atolls.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800" b="1" dirty="0" smtClean="0">
              <a:solidFill>
                <a:srgbClr val="FFFFFF"/>
              </a:solidFill>
              <a:ea typeface="Helvetica" charset="0"/>
              <a:cs typeface="Helvetica" charset="0"/>
              <a:sym typeface="Helvetica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After the 1954 Bravo test </a:t>
            </a:r>
            <a:r>
              <a:rPr lang="en-US" sz="1800" b="1" dirty="0" err="1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Rongelap</a:t>
            </a:r>
            <a:r>
              <a:rPr lang="en-US" sz="1800" b="1" dirty="0" smtClean="0">
                <a:solidFill>
                  <a:srgbClr val="FFFFFF"/>
                </a:solidFill>
                <a:ea typeface="Helvetica" charset="0"/>
                <a:cs typeface="Helvetica" charset="0"/>
                <a:sym typeface="Helvetica" charset="0"/>
              </a:rPr>
              <a:t> and other Marshall Islands received fallout from 57 more nuclear bombs.</a:t>
            </a: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46084" name="Picture 10" descr="First_H-Bomb_at_Enewetak.jpg                                   00059476&#10;LaCie Disk                     C175A35C: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548" y="-1"/>
            <a:ext cx="5783400" cy="71277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685800" y="304800"/>
            <a:ext cx="7772400" cy="6553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Long-term study</a:t>
            </a:r>
            <a:r>
              <a:rPr lang="en-US" dirty="0" smtClean="0">
                <a:ea typeface="+mn-ea"/>
                <a:cs typeface="+mn-cs"/>
              </a:rPr>
              <a:t> – For four decades US scientists conducted medical exams and collected biological samples from the Marshallese, documenting: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  immune-deficiency diseases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  metabolic disorders (diabetes)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  growth impairment in children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  cancers, especially thyroid, and leukemia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  increased hypertension, heart disease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  premature aging (dental decay, cataracts,   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degenerative osteoarthritis) and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  miscarriages, congenital birth defects,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and sterility.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ompcht.gif                                                    000479A0Macintosh HD                   BDC28287: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533400"/>
            <a:ext cx="8686800" cy="4930775"/>
          </a:xfrm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8600" y="5486400"/>
            <a:ext cx="86867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/>
              <a:t>Embassy of the Republic of the Marshall </a:t>
            </a:r>
            <a:r>
              <a:rPr lang="en-US" i="1" dirty="0" smtClean="0"/>
              <a:t>Islands from </a:t>
            </a:r>
            <a:r>
              <a:rPr lang="en-US" i="1" dirty="0"/>
              <a:t>data </a:t>
            </a:r>
            <a:r>
              <a:rPr lang="en-US" i="1" dirty="0" smtClean="0"/>
              <a:t>declassified </a:t>
            </a:r>
            <a:r>
              <a:rPr lang="en-US" i="1" dirty="0"/>
              <a:t>in </a:t>
            </a:r>
            <a:r>
              <a:rPr lang="en-US" i="1" dirty="0" smtClean="0"/>
              <a:t>1999.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Fukushima-Daiichi release (2015 estimate of 2011 blast) </a:t>
            </a:r>
          </a:p>
          <a:p>
            <a:pPr algn="ctr"/>
            <a:r>
              <a:rPr lang="en-US" b="1" dirty="0" smtClean="0"/>
              <a:t>5.3 million curies I-131 …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ap_nuclear_tests2_1.gif                                       001D9028Macintosh HD                   BDC28287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521715"/>
            <a:ext cx="8686800" cy="4522788"/>
          </a:xfrm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Times New Roman" charset="0"/>
                <a:ea typeface="+mj-ea"/>
                <a:cs typeface="+mj-cs"/>
              </a:rPr>
              <a:t>Censorship of Marshall Islands</a:t>
            </a:r>
            <a:r>
              <a:rPr lang="en-US" sz="2800" dirty="0" smtClean="0">
                <a:latin typeface="Times New Roman" charset="0"/>
                <a:ea typeface="+mj-ea"/>
                <a:cs typeface="+mj-cs"/>
              </a:rPr>
              <a:t> </a:t>
            </a:r>
            <a:r>
              <a:rPr lang="en-US" sz="2800" dirty="0" smtClean="0">
                <a:latin typeface="Times New Roman" charset="0"/>
                <a:ea typeface="+mj-ea"/>
                <a:cs typeface="+mj-cs"/>
              </a:rPr>
              <a:t>exposure outcomes </a:t>
            </a:r>
            <a:r>
              <a:rPr lang="en-US" sz="2800" dirty="0" smtClean="0">
                <a:latin typeface="Times New Roman" charset="0"/>
                <a:ea typeface="+mj-ea"/>
                <a:cs typeface="+mj-cs"/>
              </a:rPr>
              <a:t>allowed </a:t>
            </a:r>
            <a:r>
              <a:rPr lang="en-US" sz="2800" dirty="0" smtClean="0">
                <a:latin typeface="Times New Roman" charset="0"/>
                <a:ea typeface="+mj-ea"/>
                <a:cs typeface="+mj-cs"/>
              </a:rPr>
              <a:t/>
            </a:r>
            <a:br>
              <a:rPr lang="en-US" sz="2800" dirty="0" smtClean="0">
                <a:latin typeface="Times New Roman" charset="0"/>
                <a:ea typeface="+mj-ea"/>
                <a:cs typeface="+mj-cs"/>
              </a:rPr>
            </a:br>
            <a:r>
              <a:rPr lang="en-US" sz="2800" dirty="0" smtClean="0">
                <a:latin typeface="Times New Roman" charset="0"/>
                <a:ea typeface="+mj-ea"/>
                <a:cs typeface="+mj-cs"/>
              </a:rPr>
              <a:t>expansion of nuclear militarism … </a:t>
            </a:r>
            <a:br>
              <a:rPr lang="en-US" sz="2800" dirty="0" smtClean="0">
                <a:latin typeface="Times New Roman" charset="0"/>
                <a:ea typeface="+mj-ea"/>
                <a:cs typeface="+mj-cs"/>
              </a:rPr>
            </a:br>
            <a:r>
              <a:rPr lang="en-US" sz="2800" dirty="0" smtClean="0">
                <a:latin typeface="Times New Roman" charset="0"/>
                <a:ea typeface="+mj-ea"/>
                <a:cs typeface="+mj-cs"/>
              </a:rPr>
              <a:t>and the creation and growth of a civilian nuclear industry </a:t>
            </a:r>
            <a:endParaRPr lang="en-US" dirty="0" smtClean="0">
              <a:solidFill>
                <a:srgbClr val="000000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40412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Map date 2007 --- since 2007 another 55 nuclear bombs have been detonated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507163"/>
          </a:xfrm>
        </p:spPr>
        <p:txBody>
          <a:bodyPr/>
          <a:lstStyle/>
          <a:p>
            <a:pPr>
              <a:buFont typeface="Arial" pitchFamily="-89" charset="0"/>
              <a:buNone/>
            </a:pPr>
            <a:r>
              <a:rPr lang="en-US" sz="2800" b="1" dirty="0" smtClean="0">
                <a:ea typeface="ＭＳ Ｐゴシック" pitchFamily="-89" charset="-128"/>
                <a:cs typeface="ＭＳ Ｐゴシック" pitchFamily="-89" charset="-128"/>
              </a:rPr>
              <a:t>  </a:t>
            </a:r>
            <a:r>
              <a:rPr lang="en-US" sz="2800" b="1" i="1" dirty="0" smtClean="0">
                <a:ea typeface="ＭＳ Ｐゴシック" pitchFamily="-89" charset="-128"/>
                <a:cs typeface="ＭＳ Ｐゴシック" pitchFamily="-89" charset="-128"/>
              </a:rPr>
              <a:t>Classified </a:t>
            </a:r>
            <a:r>
              <a:rPr lang="en-US" sz="2800" b="1" i="1" dirty="0" smtClean="0">
                <a:ea typeface="ＭＳ Ｐゴシック" pitchFamily="-89" charset="-128"/>
                <a:cs typeface="ＭＳ Ｐゴシック" pitchFamily="-89" charset="-128"/>
              </a:rPr>
              <a:t>findings</a:t>
            </a:r>
            <a:r>
              <a:rPr lang="en-US" sz="2800" b="1" i="1" dirty="0" smtClean="0">
                <a:ea typeface="ＭＳ Ｐゴシック" pitchFamily="-89" charset="-128"/>
                <a:cs typeface="ＭＳ Ｐゴシック" pitchFamily="-89" charset="-128"/>
              </a:rPr>
              <a:t> </a:t>
            </a:r>
            <a:r>
              <a:rPr lang="en-US" sz="2800" i="1" dirty="0" smtClean="0">
                <a:ea typeface="ＭＳ Ｐゴシック" pitchFamily="-89" charset="-128"/>
                <a:cs typeface="ＭＳ Ｐゴシック" pitchFamily="-89" charset="-128"/>
              </a:rPr>
              <a:t>revealed </a:t>
            </a:r>
            <a:r>
              <a:rPr lang="en-US" sz="2800" i="1" dirty="0" smtClean="0">
                <a:ea typeface="ＭＳ Ｐゴシック" pitchFamily="-89" charset="-128"/>
                <a:cs typeface="ＭＳ Ｐゴシック" pitchFamily="-89" charset="-128"/>
              </a:rPr>
              <a:t>during President</a:t>
            </a:r>
            <a:r>
              <a:rPr lang="en-US" sz="2800" i="1" dirty="0" smtClean="0">
                <a:ea typeface="ＭＳ Ｐゴシック" pitchFamily="-89" charset="-128"/>
                <a:cs typeface="ＭＳ Ｐゴシック" pitchFamily="-89" charset="-128"/>
              </a:rPr>
              <a:t> Carter’s </a:t>
            </a:r>
            <a:r>
              <a:rPr lang="en-US" sz="2800" i="1" dirty="0" smtClean="0">
                <a:ea typeface="ＭＳ Ｐゴシック" pitchFamily="-89" charset="-128"/>
                <a:cs typeface="ＭＳ Ｐゴシック" pitchFamily="-89" charset="-128"/>
              </a:rPr>
              <a:t>administration?</a:t>
            </a:r>
            <a:r>
              <a:rPr lang="en-US" sz="2800" i="1" dirty="0" smtClean="0">
                <a:ea typeface="ＭＳ Ｐゴシック" pitchFamily="-89" charset="-128"/>
                <a:cs typeface="ＭＳ Ｐゴシック" pitchFamily="-89" charset="-128"/>
              </a:rPr>
              <a:t> </a:t>
            </a:r>
            <a:endParaRPr lang="en-US" sz="2400" i="1" dirty="0" smtClean="0">
              <a:ea typeface="ＭＳ Ｐゴシック" pitchFamily="-89" charset="-128"/>
              <a:cs typeface="ＭＳ Ｐゴシック" pitchFamily="-89" charset="-128"/>
            </a:endParaRPr>
          </a:p>
          <a:p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Acute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exposures are further complicated when followed by the chronic exposures of living in a nuclear disaster zone.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 </a:t>
            </a:r>
          </a:p>
          <a:p>
            <a:endParaRPr lang="en-US" sz="2400" dirty="0" smtClean="0">
              <a:ea typeface="ＭＳ Ｐゴシック" pitchFamily="-89" charset="-128"/>
              <a:cs typeface="ＭＳ Ｐゴシック" pitchFamily="-89" charset="-128"/>
            </a:endParaRPr>
          </a:p>
          <a:p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Exposure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to &amp; ingestion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of radiation AND heavy metals AND toxic chemicals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generates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expensive array of cumulative and synergistic impacts on health &amp; wellbeing.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 </a:t>
            </a:r>
          </a:p>
          <a:p>
            <a:pPr>
              <a:buNone/>
            </a:pPr>
            <a:endParaRPr lang="en-US" sz="2400" dirty="0" smtClean="0">
              <a:ea typeface="ＭＳ Ｐゴシック" pitchFamily="-89" charset="-128"/>
              <a:cs typeface="ＭＳ Ｐゴシック" pitchFamily="-89" charset="-128"/>
            </a:endParaRPr>
          </a:p>
          <a:p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R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esearch on heavily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exposed populations around the world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 generates an ever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growing body of evidence: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 exposure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alters immune systems,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prompts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changes in fertility,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increases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rates of birth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defects, </a:t>
            </a:r>
            <a:r>
              <a:rPr lang="en-US" sz="2400" dirty="0" smtClean="0">
                <a:ea typeface="ＭＳ Ｐゴシック" pitchFamily="-89" charset="-128"/>
                <a:cs typeface="ＭＳ Ｐゴシック" pitchFamily="-89" charset="-128"/>
              </a:rPr>
              <a:t>stimulates cancers, induces physical and mental retardation, metabolic disorders, and premature aging</a:t>
            </a:r>
            <a:r>
              <a:rPr lang="en-US" sz="2800" dirty="0" smtClean="0">
                <a:ea typeface="ＭＳ Ｐゴシック" pitchFamily="-89" charset="-128"/>
                <a:cs typeface="ＭＳ Ｐゴシック" pitchFamily="-89" charset="-128"/>
              </a:rPr>
              <a:t>. </a:t>
            </a:r>
            <a:r>
              <a:rPr lang="en-US" sz="2800" dirty="0" smtClean="0">
                <a:ea typeface="ＭＳ Ｐゴシック" pitchFamily="-89" charset="-128"/>
                <a:cs typeface="ＭＳ Ｐゴシック" pitchFamily="-89" charset="-128"/>
              </a:rPr>
              <a:t> </a:t>
            </a:r>
            <a:r>
              <a:rPr lang="en-US" sz="2800" dirty="0" smtClean="0">
                <a:ea typeface="ＭＳ Ｐゴシック" pitchFamily="-89" charset="-128"/>
                <a:cs typeface="ＭＳ Ｐゴシック" pitchFamily="-89" charset="-128"/>
              </a:rPr>
              <a:t> </a:t>
            </a:r>
          </a:p>
          <a:p>
            <a:r>
              <a:rPr lang="en-US" sz="2800" dirty="0" smtClean="0">
                <a:ea typeface="ＭＳ Ｐゴシック" pitchFamily="-89" charset="-128"/>
                <a:cs typeface="ＭＳ Ｐゴシック" pitchFamily="-89" charset="-128"/>
              </a:rPr>
              <a:t>epigenetic research now demonstrates how &amp; why expansive conditions in occur </a:t>
            </a:r>
            <a:r>
              <a:rPr lang="en-US" sz="2800" dirty="0" smtClean="0">
                <a:ea typeface="ＭＳ Ｐゴシック" pitchFamily="-89" charset="-128"/>
                <a:cs typeface="ＭＳ Ｐゴシック" pitchFamily="-89" charset="-128"/>
              </a:rPr>
              <a:t>over the generations…</a:t>
            </a:r>
            <a:r>
              <a:rPr lang="en-US" sz="2800" dirty="0" smtClean="0">
                <a:ea typeface="ＭＳ Ｐゴシック" pitchFamily="-89" charset="-128"/>
                <a:cs typeface="ＭＳ Ｐゴシック" pitchFamily="-89" charset="-128"/>
              </a:rPr>
              <a:t> </a:t>
            </a:r>
          </a:p>
          <a:p>
            <a:endParaRPr lang="en-US" sz="2400" dirty="0" smtClean="0">
              <a:ea typeface="ＭＳ Ｐゴシック" pitchFamily="-89" charset="-128"/>
              <a:cs typeface="ＭＳ Ｐゴシック" pitchFamily="-89" charset="-128"/>
            </a:endParaRP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2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0"/>
            <a:ext cx="7315200" cy="5486400"/>
          </a:xfrm>
        </p:spPr>
      </p:pic>
      <p:sp>
        <p:nvSpPr>
          <p:cNvPr id="58371" name="Text Box 1027"/>
          <p:cNvSpPr txBox="1">
            <a:spLocks noChangeArrowheads="1"/>
          </p:cNvSpPr>
          <p:nvPr/>
        </p:nvSpPr>
        <p:spPr bwMode="auto">
          <a:xfrm>
            <a:off x="0" y="5673725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 charset="0"/>
              </a:rPr>
              <a:t>Third generation </a:t>
            </a:r>
            <a:r>
              <a:rPr lang="en-US" sz="2400" dirty="0" err="1">
                <a:latin typeface="Calibri" charset="0"/>
              </a:rPr>
              <a:t>Utrik</a:t>
            </a:r>
            <a:r>
              <a:rPr lang="en-US" sz="2400" dirty="0">
                <a:latin typeface="Calibri" charset="0"/>
              </a:rPr>
              <a:t> child, born in </a:t>
            </a:r>
            <a:r>
              <a:rPr lang="en-US" sz="2400" dirty="0" smtClean="0">
                <a:latin typeface="Calibri" charset="0"/>
              </a:rPr>
              <a:t>2004</a:t>
            </a:r>
          </a:p>
          <a:p>
            <a:pPr algn="ctr"/>
            <a:r>
              <a:rPr lang="en-US" sz="2400" dirty="0" smtClean="0">
                <a:latin typeface="Calibri" charset="0"/>
              </a:rPr>
              <a:t>One of three photos delivered to US Congress </a:t>
            </a:r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5293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 dirty="0" smtClean="0"/>
              <a:t>What was learned from this classified research?</a:t>
            </a:r>
            <a:endParaRPr lang="en-US" sz="2800" dirty="0" smtClean="0"/>
          </a:p>
          <a:p>
            <a:r>
              <a:rPr lang="en-US" sz="2800" dirty="0" smtClean="0"/>
              <a:t>Fallout moves through marine &amp; terrestrial environment, into the food chain and the human body where it ulcerates.  In its decay – it releases sudden bursts of immense energy and particles that then accumulate, degenerate, and radiogenic conditions and disease.</a:t>
            </a:r>
          </a:p>
          <a:p>
            <a:r>
              <a:rPr lang="en-US" sz="2800" dirty="0" smtClean="0"/>
              <a:t>The bioaccumulation of radioisotopes occurs in all kinds of life forms – marine and terrestrial plants and animals.  Safety thresholds for humans are difficult to determine when people are living in and reliant upon the local environment for sustenance and survival. </a:t>
            </a:r>
          </a:p>
          <a:p>
            <a:r>
              <a:rPr lang="en-US" sz="2800" dirty="0" smtClean="0"/>
              <a:t>The nature of fallout is both toxic and radiogenic: even the smallest particle of a long-lived isotope can result in degenerative health to the exposed, including alteration of the DNA passed on to subsequent generations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2012-09-13 Abaccad&amp;Lemoyo.jpg"/>
          <p:cNvPicPr>
            <a:picLocks noGrp="1" noChangeAspect="1"/>
          </p:cNvPicPr>
          <p:nvPr>
            <p:ph/>
          </p:nvPr>
        </p:nvPicPr>
        <p:blipFill>
          <a:blip r:embed="rId2"/>
          <a:srcRect l="-3125" r="-3125"/>
          <a:stretch>
            <a:fillRect/>
          </a:stretch>
        </p:blipFill>
        <p:spPr>
          <a:xfrm>
            <a:off x="685800" y="761773"/>
            <a:ext cx="7772400" cy="5486400"/>
          </a:xfrm>
        </p:spPr>
      </p:pic>
      <p:sp>
        <p:nvSpPr>
          <p:cNvPr id="4" name="TextBox 3"/>
          <p:cNvSpPr txBox="1"/>
          <p:nvPr/>
        </p:nvSpPr>
        <p:spPr>
          <a:xfrm>
            <a:off x="0" y="62806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Abacca</a:t>
            </a:r>
            <a:r>
              <a:rPr lang="en-US" dirty="0" smtClean="0"/>
              <a:t> </a:t>
            </a:r>
            <a:r>
              <a:rPr lang="en-US" dirty="0" err="1" smtClean="0"/>
              <a:t>Anjain</a:t>
            </a:r>
            <a:r>
              <a:rPr lang="en-US" dirty="0" smtClean="0"/>
              <a:t> </a:t>
            </a:r>
            <a:r>
              <a:rPr lang="en-US" dirty="0" err="1" smtClean="0"/>
              <a:t>Maddison</a:t>
            </a:r>
            <a:r>
              <a:rPr lang="en-US" dirty="0" smtClean="0"/>
              <a:t> &amp; </a:t>
            </a:r>
            <a:r>
              <a:rPr lang="en-US" dirty="0" err="1" smtClean="0"/>
              <a:t>Lemoyo</a:t>
            </a:r>
            <a:r>
              <a:rPr lang="en-US" dirty="0" smtClean="0"/>
              <a:t> </a:t>
            </a:r>
            <a:r>
              <a:rPr lang="en-US" dirty="0" err="1" smtClean="0"/>
              <a:t>Abon</a:t>
            </a:r>
            <a:r>
              <a:rPr lang="en-US" dirty="0" smtClean="0"/>
              <a:t> -  2012 UN Human Rights Council, Geneva.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3922" y="115442"/>
            <a:ext cx="7934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Teaching UN member nations – - what does it mean to survive nuclear war?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-//libweb.hawaii#1D8853.jpg                                001D85D8Macintosh HD                   BDC28287:"/>
          <p:cNvPicPr>
            <a:picLocks noGrp="1" noChangeAspect="1" noChangeArrowheads="1"/>
          </p:cNvPicPr>
          <p:nvPr>
            <p:ph sz="half"/>
          </p:nvPr>
        </p:nvPicPr>
        <p:blipFill>
          <a:blip r:embed="rId2">
            <a:lum bright="2000" contrast="2000"/>
          </a:blip>
          <a:srcRect/>
          <a:stretch>
            <a:fillRect/>
          </a:stretch>
        </p:blipFill>
        <p:spPr>
          <a:xfrm>
            <a:off x="0" y="687958"/>
            <a:ext cx="9144000" cy="4732337"/>
          </a:xfrm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5638800"/>
            <a:ext cx="9230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</a:rPr>
              <a:t>Baker test, Operation Crossroads, Bikini Atoll 1946. </a:t>
            </a:r>
          </a:p>
          <a:p>
            <a:r>
              <a:rPr lang="en-US" sz="2400" dirty="0">
                <a:latin typeface="Calibri" charset="0"/>
              </a:rPr>
              <a:t>Some 42,000 military personnel participated in the 1946 tests</a:t>
            </a:r>
            <a:r>
              <a:rPr lang="en-US" dirty="0">
                <a:latin typeface="Calibri" charset="0"/>
              </a:rPr>
              <a:t>.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856038" y="2079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0" y="0"/>
            <a:ext cx="92309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Question: </a:t>
            </a:r>
            <a:r>
              <a:rPr lang="en-US" dirty="0" smtClean="0"/>
              <a:t>How we fight and survive a nuclear war?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Lessons in the aftermath of nuclear disaster?</a:t>
            </a: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DEDEDE"/>
                  </a:outerShdw>
                </a:effectLst>
              </a:rPr>
              <a:t>	Meaningful remedies </a:t>
            </a: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require… </a:t>
            </a:r>
            <a:b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eyes wide open for one and all</a:t>
            </a:r>
            <a:b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transparency &amp; accountability 	</a:t>
            </a:r>
            <a:b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demonstrable </a:t>
            </a:r>
            <a:r>
              <a:rPr lang="en-US" sz="3200" b="1" dirty="0">
                <a:effectLst>
                  <a:outerShdw blurRad="38100" dist="38100" dir="2700000" algn="tl">
                    <a:srgbClr val="DEDEDE"/>
                  </a:outerShdw>
                </a:effectLst>
              </a:rPr>
              <a:t>efforts that</a:t>
            </a: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 </a:t>
            </a:r>
            <a:b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repair, restore, and ensure   </a:t>
            </a:r>
            <a:b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“</a:t>
            </a:r>
            <a:r>
              <a:rPr lang="en-US" sz="3200" b="1" dirty="0">
                <a:effectLst>
                  <a:outerShdw blurRad="38100" dist="38100" dir="2700000" algn="tl">
                    <a:srgbClr val="DEDEDE"/>
                  </a:outerShdw>
                </a:effectLst>
              </a:rPr>
              <a:t>never again.</a:t>
            </a: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”</a:t>
            </a:r>
            <a:b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Knowledge is </a:t>
            </a:r>
            <a:r>
              <a:rPr lang="en-US" sz="3200" b="1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power</a:t>
            </a:r>
            <a:r>
              <a:rPr lang="en-US" sz="3200" b="1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.</a:t>
            </a:r>
            <a:br>
              <a:rPr lang="en-US" sz="3200" b="1" smtClean="0">
                <a:effectLst>
                  <a:outerShdw blurRad="38100" dist="38100" dir="2700000" algn="tl">
                    <a:srgbClr val="DEDEDE"/>
                  </a:outerShdw>
                </a:effectLst>
              </a:rPr>
            </a:br>
            <a:r>
              <a:rPr lang="en-US" sz="3200" b="1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/>
            </a:r>
            <a:br>
              <a:rPr lang="en-US" sz="3200" b="1" smtClean="0">
                <a:effectLst>
                  <a:outerShdw blurRad="38100" dist="38100" dir="2700000" algn="tl">
                    <a:srgbClr val="DEDEDE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And teach </a:t>
            </a:r>
            <a:r>
              <a:rPr lang="en-US" sz="3200" b="1" dirty="0" smtClean="0">
                <a:effectLst>
                  <a:outerShdw blurRad="38100" dist="38100" dir="2700000" algn="tl">
                    <a:srgbClr val="DEDEDE"/>
                  </a:outerShdw>
                </a:effectLst>
              </a:rPr>
              <a:t>your children well…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3" name="Picture 3" descr="burnvicti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800" y="0"/>
            <a:ext cx="3579449" cy="5901993"/>
          </a:xfrm>
        </p:spPr>
      </p:pic>
      <p:pic>
        <p:nvPicPr>
          <p:cNvPr id="20484" name="Picture 4" descr="hiroshim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91000" y="0"/>
            <a:ext cx="4953000" cy="3313113"/>
          </a:xfrm>
        </p:spPr>
      </p:pic>
      <p:pic>
        <p:nvPicPr>
          <p:cNvPr id="20485" name="Picture 5" descr="japanbomb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191000" y="3352800"/>
            <a:ext cx="4953000" cy="3505200"/>
          </a:xfrm>
        </p:spPr>
      </p:pic>
      <p:sp>
        <p:nvSpPr>
          <p:cNvPr id="6" name="TextBox 5"/>
          <p:cNvSpPr txBox="1"/>
          <p:nvPr/>
        </p:nvSpPr>
        <p:spPr>
          <a:xfrm>
            <a:off x="303056" y="5901993"/>
            <a:ext cx="313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Hiroshima - August 6, 1945 </a:t>
            </a:r>
          </a:p>
          <a:p>
            <a:r>
              <a:rPr lang="en-US" b="1" dirty="0" smtClean="0"/>
              <a:t> Nagasaki - August 9, 1945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6" descr="abcc-lobby-circa-1949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666" r="-1666"/>
          <a:stretch>
            <a:fillRect/>
          </a:stretch>
        </p:blipFill>
        <p:spPr>
          <a:xfrm>
            <a:off x="259725" y="0"/>
            <a:ext cx="8581219" cy="6435914"/>
          </a:xfrm>
        </p:spPr>
      </p:pic>
      <p:sp>
        <p:nvSpPr>
          <p:cNvPr id="3" name="TextBox 2"/>
          <p:cNvSpPr txBox="1"/>
          <p:nvPr/>
        </p:nvSpPr>
        <p:spPr>
          <a:xfrm>
            <a:off x="0" y="643591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Atomic Bomb Casualty Commission waiting for exams: Pregnancy outcome study, circa 1949</a:t>
            </a:r>
          </a:p>
          <a:p>
            <a:pPr algn="ctr"/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228600"/>
            <a:ext cx="5486400" cy="4111625"/>
          </a:xfrm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152400"/>
            <a:ext cx="38100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Between 1948 and </a:t>
            </a:r>
            <a:r>
              <a:rPr lang="en-US" sz="2000" b="1" dirty="0" smtClean="0"/>
              <a:t>1954: </a:t>
            </a:r>
            <a:endParaRPr lang="en-US" sz="2000" b="1" dirty="0"/>
          </a:p>
          <a:p>
            <a:r>
              <a:rPr lang="en-US" b="1" dirty="0"/>
              <a:t>76,626 newborn infants in Hiroshima &amp; Nagasaki were examined by ABCC physicians. </a:t>
            </a:r>
          </a:p>
          <a:p>
            <a:r>
              <a:rPr lang="en-US" b="1" dirty="0"/>
              <a:t>Birth defects were recorded and </a:t>
            </a:r>
          </a:p>
          <a:p>
            <a:r>
              <a:rPr lang="en-US" b="1" dirty="0"/>
              <a:t>autopsies</a:t>
            </a:r>
            <a:r>
              <a:rPr lang="en-US" b="1" dirty="0" smtClean="0"/>
              <a:t> also conducted </a:t>
            </a:r>
            <a:r>
              <a:rPr lang="en-US" b="1" dirty="0"/>
              <a:t>on stillborn and neonatal fatalities.</a:t>
            </a:r>
            <a:r>
              <a:rPr lang="en-US" b="1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This study discarded all congenital defect evidence when parents were biologically related or exposure levels were unknown.  </a:t>
            </a:r>
            <a:endParaRPr lang="en-US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4343400"/>
            <a:ext cx="8229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Defects </a:t>
            </a:r>
            <a:r>
              <a:rPr lang="en-US" sz="2000" b="1" dirty="0"/>
              <a:t>included congenital heart disease, anencephaly, cleft palate, </a:t>
            </a:r>
          </a:p>
          <a:p>
            <a:pPr algn="ctr"/>
            <a:r>
              <a:rPr lang="en-US" sz="2000" b="1" dirty="0"/>
              <a:t>club foot, cleft lip, an additional finger, and the fusion of two fingers.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715000"/>
            <a:ext cx="9144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With flawed study assumptions AEC scientists concluded no  significant intergenerational threat, thus no need for further study</a:t>
            </a:r>
            <a:r>
              <a:rPr lang="en-US" sz="2400" dirty="0" smtClean="0"/>
              <a:t> on this question following later tests in US </a:t>
            </a:r>
            <a:r>
              <a:rPr lang="en-US" sz="2400" dirty="0" smtClean="0"/>
              <a:t>and Marshall Islands.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B.jpg                                                         0002EE9ABarb and Ted HD                C39E8F60: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52400"/>
            <a:ext cx="6856413" cy="5486400"/>
          </a:xfrm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3400" y="56388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Calibri" charset="0"/>
              </a:rPr>
              <a:t>Bravo thermonuclear </a:t>
            </a:r>
            <a:r>
              <a:rPr lang="en-US" sz="2400" b="1" dirty="0" smtClean="0">
                <a:latin typeface="Calibri" charset="0"/>
              </a:rPr>
              <a:t>detonation</a:t>
            </a:r>
          </a:p>
          <a:p>
            <a:pPr algn="ctr"/>
            <a:r>
              <a:rPr lang="en-US" sz="2400" b="1" dirty="0" smtClean="0">
                <a:latin typeface="Calibri" charset="0"/>
              </a:rPr>
              <a:t>Bikini </a:t>
            </a:r>
            <a:r>
              <a:rPr lang="en-US" sz="2400" b="1" dirty="0">
                <a:latin typeface="Calibri" charset="0"/>
              </a:rPr>
              <a:t>Atoll - March 1, 1954.</a:t>
            </a:r>
            <a:r>
              <a:rPr lang="en-US" sz="2400" dirty="0" smtClean="0">
                <a:latin typeface="Calibri" charset="0"/>
              </a:rPr>
              <a:t> .</a:t>
            </a:r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0" y="6172200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atin typeface="Calibri" pitchFamily="4" charset="0"/>
              </a:rPr>
              <a:t>WHY? Goal #1: Maintaining the </a:t>
            </a:r>
            <a:r>
              <a:rPr lang="en-US" sz="2400" b="1" dirty="0">
                <a:latin typeface="Calibri" pitchFamily="4" charset="0"/>
              </a:rPr>
              <a:t>peace through nuclear </a:t>
            </a:r>
            <a:r>
              <a:rPr lang="en-US" sz="2400" b="1" dirty="0" smtClean="0">
                <a:latin typeface="Calibri" pitchFamily="4" charset="0"/>
              </a:rPr>
              <a:t>deterrence</a:t>
            </a:r>
            <a:r>
              <a:rPr lang="en-US" sz="2400" b="1" dirty="0">
                <a:latin typeface="Calibri" pitchFamily="4" charset="0"/>
              </a:rPr>
              <a:t>…</a:t>
            </a:r>
          </a:p>
        </p:txBody>
      </p:sp>
      <p:pic>
        <p:nvPicPr>
          <p:cNvPr id="22531" name="Content Placeholder 4" descr="med_1432310455_image.jpg"/>
          <p:cNvPicPr>
            <a:picLocks noGrp="1" noChangeAspect="1"/>
          </p:cNvPicPr>
          <p:nvPr>
            <p:ph/>
          </p:nvPr>
        </p:nvPicPr>
        <p:blipFill>
          <a:blip r:embed="rId3"/>
          <a:srcRect l="-3125" r="-3125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488950"/>
            <a:ext cx="4033837" cy="5759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1000" dirty="0" smtClean="0">
              <a:solidFill>
                <a:srgbClr val="FFFFFF"/>
              </a:solidFill>
              <a:latin typeface="Arial" charset="0"/>
              <a:ea typeface="Helvetica" charset="0"/>
              <a:cs typeface="Helvetica" charset="0"/>
              <a:sym typeface="Helvetica" charset="0"/>
            </a:endParaRPr>
          </a:p>
          <a:p>
            <a:pPr eaLnBrk="1" hangingPunct="1">
              <a:buFont typeface="Arial" charset="0"/>
              <a:buNone/>
            </a:pPr>
            <a:endParaRPr lang="en-US" sz="2400" dirty="0" smtClean="0">
              <a:solidFill>
                <a:srgbClr val="FFFFFF"/>
              </a:solidFill>
              <a:latin typeface="Arial" charset="0"/>
              <a:ea typeface="Helvetica" charset="0"/>
              <a:cs typeface="Helvetica" charset="0"/>
              <a:sym typeface="Helvetica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Helvetica" charset="0"/>
                <a:cs typeface="Helvetica" charset="0"/>
                <a:sym typeface="Helvetica" charset="0"/>
              </a:rPr>
              <a:t>Extensive environmental monitoring by US scientists occurred before and after nuclear weapons tests. </a:t>
            </a:r>
          </a:p>
          <a:p>
            <a:pPr eaLnBrk="1" hangingPunct="1"/>
            <a:endParaRPr lang="en-US" sz="1000" dirty="0" smtClean="0">
              <a:solidFill>
                <a:srgbClr val="FFFFFF"/>
              </a:solidFill>
              <a:latin typeface="Arial" charset="0"/>
              <a:ea typeface="Helvetica" charset="0"/>
              <a:cs typeface="Helvetica" charset="0"/>
              <a:sym typeface="Helvetica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Helvetica" charset="0"/>
                <a:cs typeface="Helvetica" charset="0"/>
                <a:sym typeface="Helvetica" charset="0"/>
              </a:rPr>
              <a:t>Radiation permeated soil, plants, and food chain. </a:t>
            </a:r>
          </a:p>
          <a:p>
            <a:pPr eaLnBrk="1" hangingPunct="1"/>
            <a:endParaRPr lang="en-US" sz="1000" dirty="0" smtClean="0">
              <a:solidFill>
                <a:srgbClr val="FFFFFF"/>
              </a:solidFill>
              <a:latin typeface="Arial" charset="0"/>
              <a:ea typeface="Helvetica" charset="0"/>
              <a:cs typeface="Helvetica" charset="0"/>
              <a:sym typeface="Helvetica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Helvetica" charset="0"/>
                <a:cs typeface="Helvetica" charset="0"/>
                <a:sym typeface="Helvetica" charset="0"/>
              </a:rPr>
              <a:t>Many traditional foods –</a:t>
            </a:r>
          </a:p>
          <a:p>
            <a:pPr eaLnBrk="1" hangingPunct="1">
              <a:buFont typeface="Arial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Helvetica" charset="0"/>
                <a:cs typeface="Helvetica" charset="0"/>
                <a:sym typeface="Helvetica" charset="0"/>
              </a:rPr>
              <a:t> reef fish, coconut crabs, arrow root, and coconut - dangerously radioactive</a:t>
            </a:r>
          </a:p>
        </p:txBody>
      </p:sp>
      <p:pic>
        <p:nvPicPr>
          <p:cNvPr id="37891" name="Picture 5" descr="BRJ HB photo 11.jpg                                            002EC49FMacintosh HD                   BDC28287: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3088" y="457200"/>
            <a:ext cx="4537075" cy="5791200"/>
          </a:xfrm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4802188" y="88900"/>
            <a:ext cx="4341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RADIATION ECOLOGY </a:t>
            </a:r>
            <a:r>
              <a:rPr lang="en-US" sz="2000" dirty="0" smtClean="0"/>
              <a:t>STUDIES </a:t>
            </a:r>
          </a:p>
          <a:p>
            <a:r>
              <a:rPr lang="en-US" sz="2000" dirty="0" smtClean="0"/>
              <a:t>             Began in 1947…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&#10;09bikini3.jpg                                                  0002EE9ABarb and Ted HD                C39E8F60: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00025"/>
            <a:ext cx="5283200" cy="6615113"/>
          </a:xfrm>
        </p:spPr>
      </p:pic>
      <p:pic>
        <p:nvPicPr>
          <p:cNvPr id="45059" name="Picture 2" descr="158779075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200" y="0"/>
            <a:ext cx="38608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5554663" y="5080000"/>
            <a:ext cx="337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>
                <a:latin typeface="Calibri" pitchFamily="-89" charset="0"/>
              </a:rPr>
              <a:t>Project 4.1 – classified study of </a:t>
            </a:r>
          </a:p>
          <a:p>
            <a:r>
              <a:rPr lang="en-US" altLang="ja-JP">
                <a:latin typeface="Calibri" pitchFamily="-89" charset="0"/>
              </a:rPr>
              <a:t>acute exposure.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rte">
      <a:dk1>
        <a:srgbClr val="FFFFFF"/>
      </a:dk1>
      <a:lt1>
        <a:srgbClr val="000000"/>
      </a:lt1>
      <a:dk2>
        <a:srgbClr val="292828"/>
      </a:dk2>
      <a:lt2>
        <a:srgbClr val="DEDEDE"/>
      </a:lt2>
      <a:accent1>
        <a:srgbClr val="C70F0C"/>
      </a:accent1>
      <a:accent2>
        <a:srgbClr val="DD6B0D"/>
      </a:accent2>
      <a:accent3>
        <a:srgbClr val="FAA700"/>
      </a:accent3>
      <a:accent4>
        <a:srgbClr val="93E50D"/>
      </a:accent4>
      <a:accent5>
        <a:srgbClr val="17C7BA"/>
      </a:accent5>
      <a:accent6>
        <a:srgbClr val="0A96E4"/>
      </a:accent6>
      <a:hlink>
        <a:srgbClr val="8F3BED"/>
      </a:hlink>
      <a:folHlink>
        <a:srgbClr val="C29EE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1063</Words>
  <Application>Microsoft Macintosh PowerPoint</Application>
  <PresentationFormat>On-screen Show (4:3)</PresentationFormat>
  <Paragraphs>113</Paragraphs>
  <Slides>20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Censorship of Marshall Islands exposure outcomes allowed  expansion of nuclear militarism …  and the creation and growth of a civilian nuclear industry </vt:lpstr>
      <vt:lpstr>Slide 16</vt:lpstr>
      <vt:lpstr>Slide 17</vt:lpstr>
      <vt:lpstr>Slide 18</vt:lpstr>
      <vt:lpstr>Slide 19</vt:lpstr>
      <vt:lpstr>Lessons in the aftermath of nuclear disaster?   Meaningful remedies require…  eyes wide open for one and all transparency &amp; accountability   demonstrable efforts that  repair, restore, and ensure    “never again.”  Knowledge is power.  And teach your children well…</vt:lpstr>
    </vt:vector>
  </TitlesOfParts>
  <Company>Center for Political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Rose Johnston</dc:creator>
  <cp:lastModifiedBy>Barbara Rose Johnston</cp:lastModifiedBy>
  <cp:revision>173</cp:revision>
  <dcterms:created xsi:type="dcterms:W3CDTF">2023-08-30T15:11:16Z</dcterms:created>
  <dcterms:modified xsi:type="dcterms:W3CDTF">2023-08-30T15:38:18Z</dcterms:modified>
</cp:coreProperties>
</file>