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 id="2147483692" r:id="rId5"/>
  </p:sldMasterIdLst>
  <p:notesMasterIdLst>
    <p:notesMasterId r:id="rId24"/>
  </p:notesMasterIdLst>
  <p:handoutMasterIdLst>
    <p:handoutMasterId r:id="rId25"/>
  </p:handoutMasterIdLst>
  <p:sldIdLst>
    <p:sldId id="300" r:id="rId6"/>
    <p:sldId id="284" r:id="rId7"/>
    <p:sldId id="304" r:id="rId8"/>
    <p:sldId id="301" r:id="rId9"/>
    <p:sldId id="287" r:id="rId10"/>
    <p:sldId id="302" r:id="rId11"/>
    <p:sldId id="294" r:id="rId12"/>
    <p:sldId id="306" r:id="rId13"/>
    <p:sldId id="260" r:id="rId14"/>
    <p:sldId id="268" r:id="rId15"/>
    <p:sldId id="265" r:id="rId16"/>
    <p:sldId id="2724" r:id="rId17"/>
    <p:sldId id="2743" r:id="rId18"/>
    <p:sldId id="2751" r:id="rId19"/>
    <p:sldId id="2752" r:id="rId20"/>
    <p:sldId id="272" r:id="rId21"/>
    <p:sldId id="2737" r:id="rId22"/>
    <p:sldId id="29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DCA"/>
    <a:srgbClr val="002776"/>
    <a:srgbClr val="585E60"/>
    <a:srgbClr val="F6F6F6"/>
    <a:srgbClr val="2F92D5"/>
    <a:srgbClr val="397EC1"/>
    <a:srgbClr val="364852"/>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94674" autoAdjust="0"/>
  </p:normalViewPr>
  <p:slideViewPr>
    <p:cSldViewPr snapToGrid="0" snapToObjects="1">
      <p:cViewPr varScale="1">
        <p:scale>
          <a:sx n="145" d="100"/>
          <a:sy n="145" d="100"/>
        </p:scale>
        <p:origin x="534" y="11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8/29/2023</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8/29/2023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92044-197A-6B4C-ACB7-1902064DA0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10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research project focused on the health and wellness of people in and around Oregon. </a:t>
            </a:r>
            <a:r>
              <a:rPr lang="en-US" sz="1200" kern="1200" dirty="0">
                <a:solidFill>
                  <a:schemeClr val="tx1"/>
                </a:solidFill>
                <a:effectLst/>
                <a:latin typeface="+mn-lt"/>
                <a:ea typeface="+mn-ea"/>
                <a:cs typeface="+mn-cs"/>
              </a:rPr>
              <a:t>Over 30,000 participants have enrolled in HOP since 2018 which is about 1% of the adult population in Oregon</a:t>
            </a:r>
            <a:r>
              <a:rPr lang="en-US" dirty="0">
                <a:effectLst/>
              </a:rPr>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510C22-AB3E-3144-954A-30AFB7F4824B}" type="slidenum">
              <a:rPr kumimoji="0" lang="en-US" sz="1200" b="0" i="0" u="none" strike="noStrike" kern="1200" cap="none" spc="0" normalizeH="0" baseline="0" noProof="0" smtClean="0">
                <a:ln>
                  <a:noFill/>
                </a:ln>
                <a:solidFill>
                  <a:prstClr val="black"/>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Lato Regular"/>
              <a:ea typeface="+mn-ea"/>
              <a:cs typeface="+mn-cs"/>
            </a:endParaRPr>
          </a:p>
        </p:txBody>
      </p:sp>
    </p:spTree>
    <p:extLst>
      <p:ext uri="{BB962C8B-B14F-4D97-AF65-F5344CB8AC3E}">
        <p14:creationId xmlns:p14="http://schemas.microsoft.com/office/powerpoint/2010/main" val="118094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join </a:t>
            </a:r>
            <a:r>
              <a:rPr lang="en-US" b="1" dirty="0"/>
              <a:t>HOP</a:t>
            </a:r>
            <a:r>
              <a:rPr lang="en-US" dirty="0"/>
              <a:t> &amp; take surveys you have to:</a:t>
            </a:r>
          </a:p>
          <a:p>
            <a:endParaRPr lang="en-US" dirty="0"/>
          </a:p>
          <a:p>
            <a:pPr marL="800100" lvl="1" indent="-342900">
              <a:lnSpc>
                <a:spcPct val="150000"/>
              </a:lnSpc>
              <a:buFont typeface="Arial,Sans-Serif"/>
              <a:buChar char="•"/>
            </a:pPr>
            <a:r>
              <a:rPr lang="en-US" b="1" dirty="0"/>
              <a:t>Live in the U.S.A.</a:t>
            </a:r>
            <a:endParaRPr lang="en-US" dirty="0"/>
          </a:p>
          <a:p>
            <a:pPr marL="800100" lvl="1" indent="-342900">
              <a:lnSpc>
                <a:spcPct val="150000"/>
              </a:lnSpc>
              <a:buFont typeface="Arial,Sans-Serif"/>
              <a:buChar char="•"/>
            </a:pPr>
            <a:r>
              <a:rPr lang="en-US" b="1" dirty="0"/>
              <a:t>Be over the age of 18</a:t>
            </a:r>
            <a:endParaRPr lang="en-US" dirty="0"/>
          </a:p>
          <a:p>
            <a:pPr marL="800100" lvl="1" indent="-342900">
              <a:lnSpc>
                <a:spcPct val="150000"/>
              </a:lnSpc>
              <a:buFont typeface="Arial,Sans-Serif"/>
              <a:buChar char="•"/>
            </a:pPr>
            <a:r>
              <a:rPr lang="en-US" b="1" dirty="0"/>
              <a:t>Have a smart phone or iPad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510C22-AB3E-3144-954A-30AFB7F48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36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surveys provide a better understand as to how behaviors can affect cancer risks. People can also choose</a:t>
            </a:r>
            <a:r>
              <a:rPr lang="en-US" baseline="0" dirty="0"/>
              <a:t> to consent and provide a DNA sample, the activity is optional and requires an additional consent form.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92044-197A-6B4C-ACB7-1902064DA0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73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510C22-AB3E-3144-954A-30AFB7F48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53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a:t>Notes re: positive results –</a:t>
            </a:r>
          </a:p>
          <a:p>
            <a:pPr lvl="1"/>
            <a:r>
              <a:rPr lang="en-US" dirty="0"/>
              <a:t>- </a:t>
            </a:r>
            <a:r>
              <a:rPr lang="en-US" dirty="0">
                <a:solidFill>
                  <a:schemeClr val="tx1">
                    <a:lumMod val="50000"/>
                  </a:schemeClr>
                </a:solidFill>
              </a:rPr>
              <a:t>Genetic counselors will guide them through the results on the phone and give them the recommended medical (National Comprehensive Cancer Network (NCCN)) guidelines for this result that recommends certain preventative measures that can be taken if they wish to decrease their risk of developing cancer in the future </a:t>
            </a:r>
          </a:p>
          <a:p>
            <a:pPr lvl="1"/>
            <a:r>
              <a:rPr lang="en-US" dirty="0">
                <a:solidFill>
                  <a:schemeClr val="tx1">
                    <a:lumMod val="50000"/>
                  </a:schemeClr>
                </a:solidFill>
              </a:rPr>
              <a:t>- Participant Navigator may assist participants in helping to find resources for getting the recommended preventative measures if they do not have the financial ability to receive with their current insurance or if they do not have insurance</a:t>
            </a:r>
          </a:p>
          <a:p>
            <a:pPr lvl="1"/>
            <a:r>
              <a:rPr lang="en-US" dirty="0">
                <a:solidFill>
                  <a:schemeClr val="tx1">
                    <a:lumMod val="50000"/>
                  </a:schemeClr>
                </a:solidFill>
              </a:rPr>
              <a:t>- If the genetic counselor is unable to reach the participant after 3 phone call attempts, they will be mailed the report to the address given when the DNA sample was submitted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510C22-AB3E-3144-954A-30AFB7F48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43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Font typeface="Courier New" panose="02070309020205020404" pitchFamily="49" charset="0"/>
              <a:buChar char="o"/>
            </a:pPr>
            <a:r>
              <a:rPr lang="en-US" b="1" dirty="0">
                <a:solidFill>
                  <a:schemeClr val="tx1">
                    <a:lumMod val="50000"/>
                  </a:schemeClr>
                </a:solidFill>
              </a:rPr>
              <a:t>Academic Institutions </a:t>
            </a:r>
            <a:r>
              <a:rPr lang="en-US" dirty="0">
                <a:solidFill>
                  <a:schemeClr val="tx1">
                    <a:lumMod val="50000"/>
                  </a:schemeClr>
                </a:solidFill>
              </a:rPr>
              <a:t>– OHSU, Knight Cancer Institute,  Cancer Early Detection Advanced Research (CEDAR), University of Oregon, </a:t>
            </a:r>
            <a:r>
              <a:rPr lang="en-US" i="1" dirty="0">
                <a:solidFill>
                  <a:schemeClr val="tx1">
                    <a:lumMod val="50000"/>
                  </a:schemeClr>
                </a:solidFill>
              </a:rPr>
              <a:t>Oregon State University </a:t>
            </a:r>
            <a:endParaRPr lang="en-US" dirty="0">
              <a:solidFill>
                <a:schemeClr val="tx1">
                  <a:lumMod val="50000"/>
                </a:schemeClr>
              </a:solidFill>
            </a:endParaRPr>
          </a:p>
          <a:p>
            <a:pPr>
              <a:buFont typeface="Courier New" panose="02070309020205020404" pitchFamily="49" charset="0"/>
              <a:buChar char="o"/>
            </a:pPr>
            <a:r>
              <a:rPr lang="en-US" b="1" dirty="0">
                <a:solidFill>
                  <a:schemeClr val="tx1">
                    <a:lumMod val="50000"/>
                  </a:schemeClr>
                </a:solidFill>
              </a:rPr>
              <a:t>Healthcare Partners </a:t>
            </a:r>
            <a:r>
              <a:rPr lang="en-US" dirty="0">
                <a:solidFill>
                  <a:schemeClr val="tx1">
                    <a:lumMod val="50000"/>
                  </a:schemeClr>
                </a:solidFill>
              </a:rPr>
              <a:t>– Providence, Kaiser</a:t>
            </a:r>
          </a:p>
          <a:p>
            <a:pPr>
              <a:buFont typeface="Courier New" panose="02070309020205020404" pitchFamily="49" charset="0"/>
              <a:buChar char="o"/>
            </a:pPr>
            <a:r>
              <a:rPr lang="en-US" b="1" dirty="0">
                <a:solidFill>
                  <a:schemeClr val="tx1">
                    <a:lumMod val="50000"/>
                  </a:schemeClr>
                </a:solidFill>
              </a:rPr>
              <a:t>Advocacy</a:t>
            </a:r>
            <a:r>
              <a:rPr lang="en-US" dirty="0">
                <a:solidFill>
                  <a:schemeClr val="tx1">
                    <a:lumMod val="50000"/>
                  </a:schemeClr>
                </a:solidFill>
              </a:rPr>
              <a:t> – American Cancer Society, Komen </a:t>
            </a:r>
          </a:p>
          <a:p>
            <a:pPr>
              <a:buFont typeface="Courier New" panose="02070309020205020404" pitchFamily="49" charset="0"/>
              <a:buChar char="o"/>
            </a:pPr>
            <a:r>
              <a:rPr lang="en-US" b="1" dirty="0">
                <a:solidFill>
                  <a:schemeClr val="tx1">
                    <a:lumMod val="50000"/>
                  </a:schemeClr>
                </a:solidFill>
              </a:rPr>
              <a:t>Government</a:t>
            </a:r>
            <a:r>
              <a:rPr lang="en-US" dirty="0">
                <a:solidFill>
                  <a:schemeClr val="tx1">
                    <a:lumMod val="50000"/>
                  </a:schemeClr>
                </a:solidFill>
              </a:rPr>
              <a:t> – Oregon Health Authority</a:t>
            </a:r>
          </a:p>
          <a:p>
            <a:pPr>
              <a:buFont typeface="Courier New" panose="02070309020205020404" pitchFamily="49" charset="0"/>
              <a:buChar char="o"/>
            </a:pPr>
            <a:r>
              <a:rPr lang="en-US" b="1" dirty="0">
                <a:solidFill>
                  <a:schemeClr val="tx1">
                    <a:lumMod val="50000"/>
                  </a:schemeClr>
                </a:solidFill>
              </a:rPr>
              <a:t>Other – </a:t>
            </a:r>
            <a:r>
              <a:rPr lang="en-US" dirty="0">
                <a:solidFill>
                  <a:schemeClr val="tx1">
                    <a:lumMod val="50000"/>
                  </a:schemeClr>
                </a:solidFill>
              </a:rPr>
              <a:t>OCHIN, Patient Advocates, Upstream Research</a:t>
            </a:r>
          </a:p>
          <a:p>
            <a:pPr>
              <a:buFont typeface="Courier New" panose="02070309020205020404" pitchFamily="49" charset="0"/>
              <a:buChar char="o"/>
            </a:pPr>
            <a:endParaRPr lang="en-US" dirty="0">
              <a:solidFill>
                <a:schemeClr val="tx1">
                  <a:lumMod val="50000"/>
                </a:schemeClr>
              </a:solidFill>
            </a:endParaRPr>
          </a:p>
          <a:p>
            <a:pPr>
              <a:buFont typeface="Courier New" panose="02070309020205020404" pitchFamily="49" charset="0"/>
              <a:buChar char="o"/>
            </a:pPr>
            <a:r>
              <a:rPr lang="en-US" dirty="0">
                <a:solidFill>
                  <a:schemeClr val="tx1">
                    <a:lumMod val="50000"/>
                  </a:schemeClr>
                </a:solidFill>
              </a:rPr>
              <a:t>Key</a:t>
            </a:r>
            <a:r>
              <a:rPr lang="en-US" baseline="0" dirty="0">
                <a:solidFill>
                  <a:schemeClr val="tx1">
                    <a:lumMod val="50000"/>
                  </a:schemeClr>
                </a:solidFill>
              </a:rPr>
              <a:t> messages – it takes a village  </a:t>
            </a:r>
          </a:p>
          <a:p>
            <a:r>
              <a:rPr lang="en-US" sz="1200" kern="1200" dirty="0">
                <a:solidFill>
                  <a:schemeClr val="tx1"/>
                </a:solidFill>
                <a:effectLst/>
                <a:latin typeface="Lato Regular"/>
                <a:ea typeface="+mn-ea"/>
                <a:cs typeface="+mn-cs"/>
              </a:rPr>
              <a:t>It can take a lot of time and </a:t>
            </a:r>
          </a:p>
          <a:p>
            <a:r>
              <a:rPr lang="en-US" sz="1200" kern="1200" dirty="0">
                <a:solidFill>
                  <a:schemeClr val="tx1"/>
                </a:solidFill>
                <a:effectLst/>
                <a:latin typeface="Lato Regular"/>
                <a:ea typeface="+mn-ea"/>
                <a:cs typeface="+mn-cs"/>
              </a:rPr>
              <a:t>money to recruit people to a study. We are creating HOP t</a:t>
            </a:r>
          </a:p>
          <a:p>
            <a:r>
              <a:rPr lang="en-US" sz="1200" kern="1200" dirty="0">
                <a:solidFill>
                  <a:schemeClr val="tx1"/>
                </a:solidFill>
                <a:effectLst/>
                <a:latin typeface="Lato Regular"/>
                <a:ea typeface="+mn-ea"/>
                <a:cs typeface="+mn-cs"/>
              </a:rPr>
              <a:t>o be a partnership with many different research and </a:t>
            </a:r>
          </a:p>
          <a:p>
            <a:r>
              <a:rPr lang="en-US" sz="1200" kern="1200" dirty="0">
                <a:solidFill>
                  <a:schemeClr val="tx1"/>
                </a:solidFill>
                <a:effectLst/>
                <a:latin typeface="Lato Regular"/>
                <a:ea typeface="+mn-ea"/>
                <a:cs typeface="+mn-cs"/>
              </a:rPr>
              <a:t>academic institutions in Oregon. In doing this, we can ensure that researchers from any of these institutions has </a:t>
            </a:r>
          </a:p>
          <a:p>
            <a:r>
              <a:rPr lang="en-US" sz="1200" kern="1200" dirty="0">
                <a:solidFill>
                  <a:schemeClr val="tx1"/>
                </a:solidFill>
                <a:effectLst/>
                <a:latin typeface="Lato Regular"/>
                <a:ea typeface="+mn-ea"/>
                <a:cs typeface="+mn-cs"/>
              </a:rPr>
              <a:t>the opportunity to benefit from the infrastructure created and are able to access the </a:t>
            </a:r>
            <a:r>
              <a:rPr lang="en-US" sz="1200" kern="1200" dirty="0" err="1">
                <a:solidFill>
                  <a:schemeClr val="tx1"/>
                </a:solidFill>
                <a:effectLst/>
                <a:latin typeface="Lato Regular"/>
                <a:ea typeface="+mn-ea"/>
                <a:cs typeface="+mn-cs"/>
              </a:rPr>
              <a:t>dat</a:t>
            </a:r>
            <a:endParaRPr lang="en-US" sz="1200" kern="1200" dirty="0">
              <a:solidFill>
                <a:schemeClr val="tx1"/>
              </a:solidFill>
              <a:effectLst/>
              <a:latin typeface="Lato Regular"/>
              <a:ea typeface="+mn-ea"/>
              <a:cs typeface="+mn-cs"/>
            </a:endParaRPr>
          </a:p>
          <a:p>
            <a:r>
              <a:rPr lang="en-US" sz="1200" kern="1200" dirty="0">
                <a:solidFill>
                  <a:schemeClr val="tx1"/>
                </a:solidFill>
                <a:effectLst/>
                <a:latin typeface="Lato Regular"/>
                <a:ea typeface="+mn-ea"/>
                <a:cs typeface="+mn-cs"/>
              </a:rPr>
              <a:t>a in HOP for approved </a:t>
            </a:r>
          </a:p>
          <a:p>
            <a:r>
              <a:rPr lang="en-US" sz="1200" kern="1200" dirty="0">
                <a:solidFill>
                  <a:schemeClr val="tx1"/>
                </a:solidFill>
                <a:effectLst/>
                <a:latin typeface="Lato Regular"/>
                <a:ea typeface="+mn-ea"/>
                <a:cs typeface="+mn-cs"/>
              </a:rPr>
              <a:t>studies.</a:t>
            </a:r>
          </a:p>
          <a:p>
            <a:pPr>
              <a:buFont typeface="Courier New" panose="02070309020205020404" pitchFamily="49" charset="0"/>
              <a:buChar char="o"/>
            </a:pPr>
            <a:endParaRPr lang="en-US" baseline="0" dirty="0">
              <a:solidFill>
                <a:schemeClr val="tx1">
                  <a:lumMod val="50000"/>
                </a:schemeClr>
              </a:solidFill>
            </a:endParaRPr>
          </a:p>
          <a:p>
            <a:pPr>
              <a:buFont typeface="Courier New" panose="02070309020205020404" pitchFamily="49" charset="0"/>
              <a:buChar char="o"/>
            </a:pPr>
            <a:endParaRPr lang="en-US"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510C22-AB3E-3144-954A-30AFB7F48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98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1518" y="686832"/>
            <a:ext cx="7589520" cy="715340"/>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731520" y="1410992"/>
            <a:ext cx="7589520" cy="952419"/>
          </a:xfrm>
        </p:spPr>
        <p:txBody>
          <a:bodyPr>
            <a:normAutofit/>
          </a:bodyPr>
          <a:lstStyle>
            <a:lvl1pPr marL="0" indent="0" algn="l">
              <a:buNone/>
              <a:defRPr sz="1800">
                <a:solidFill>
                  <a:srgbClr val="364852"/>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731520" y="2928032"/>
            <a:ext cx="7589520" cy="1468122"/>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731520" y="2521744"/>
            <a:ext cx="7589520" cy="344330"/>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FFCC3-D0B3-4BCB-A316-6742FD026D2F}"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19022-F6F3-41E9-B6EF-01A6E9E2AB69}" type="slidenum">
              <a:rPr lang="en-US" smtClean="0"/>
              <a:t>‹#›</a:t>
            </a:fld>
            <a:endParaRPr lang="en-US"/>
          </a:p>
        </p:txBody>
      </p:sp>
    </p:spTree>
    <p:extLst>
      <p:ext uri="{BB962C8B-B14F-4D97-AF65-F5344CB8AC3E}">
        <p14:creationId xmlns:p14="http://schemas.microsoft.com/office/powerpoint/2010/main" val="342251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FFCC3-D0B3-4BCB-A316-6742FD026D2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19022-F6F3-41E9-B6EF-01A6E9E2AB69}" type="slidenum">
              <a:rPr lang="en-US" smtClean="0"/>
              <a:t>‹#›</a:t>
            </a:fld>
            <a:endParaRPr lang="en-US"/>
          </a:p>
        </p:txBody>
      </p:sp>
    </p:spTree>
    <p:extLst>
      <p:ext uri="{BB962C8B-B14F-4D97-AF65-F5344CB8AC3E}">
        <p14:creationId xmlns:p14="http://schemas.microsoft.com/office/powerpoint/2010/main" val="29083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731520"/>
            <a:ext cx="7534430" cy="857250"/>
          </a:xfrm>
          <a:prstGeom prst="rect">
            <a:avLst/>
          </a:prstGeom>
        </p:spPr>
        <p:txBody>
          <a:bodyPr vert="horz" lIns="91440" tIns="45720" rIns="91440" bIns="45720" rtlCol="0" anchor="ctr">
            <a:normAutofit/>
          </a:bodyPr>
          <a:lstStyle>
            <a:lvl1pPr algn="l">
              <a:defRPr sz="4000"/>
            </a:lvl1pPr>
          </a:lstStyle>
          <a:p>
            <a:r>
              <a:rPr lang="en-US" dirty="0"/>
              <a:t>Click to edit master title style</a:t>
            </a:r>
          </a:p>
        </p:txBody>
      </p:sp>
      <p:sp>
        <p:nvSpPr>
          <p:cNvPr id="6" name="Text Placeholder 5"/>
          <p:cNvSpPr>
            <a:spLocks noGrp="1"/>
          </p:cNvSpPr>
          <p:nvPr>
            <p:ph type="body" sz="quarter" idx="10"/>
          </p:nvPr>
        </p:nvSpPr>
        <p:spPr>
          <a:xfrm>
            <a:off x="731520" y="1737710"/>
            <a:ext cx="7534275" cy="2681889"/>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C0EE-57A0-B91B-D7FF-1B729059839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57B530-ABAD-CC5A-79A3-04CA4DC939F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ECC9C3-3223-BC5C-669F-9AAAEFB7DBBB}"/>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5" name="Footer Placeholder 4">
            <a:extLst>
              <a:ext uri="{FF2B5EF4-FFF2-40B4-BE49-F238E27FC236}">
                <a16:creationId xmlns:a16="http://schemas.microsoft.com/office/drawing/2014/main" id="{64030738-B139-844D-FB92-E59F1E511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038EF-266E-8921-504F-6EAB3775EFB9}"/>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212808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0066-7CB5-7CE0-67F8-35A95E599A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70A58-C3F6-1250-2A0C-E622B0F066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66FA3-9EA7-0EE9-4A28-9A5039958755}"/>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5" name="Footer Placeholder 4">
            <a:extLst>
              <a:ext uri="{FF2B5EF4-FFF2-40B4-BE49-F238E27FC236}">
                <a16:creationId xmlns:a16="http://schemas.microsoft.com/office/drawing/2014/main" id="{71187A5D-602A-0834-40FD-8231B499C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1475C-4BBE-F9AE-9D0B-EBBA26A7C33F}"/>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443224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8D8B-C183-E2CB-FE7D-F6CD0E885E4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C33D516-1278-B1D4-90EA-E86B71A671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BA480-60CA-25AE-86B2-01CE1F77BE62}"/>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5" name="Footer Placeholder 4">
            <a:extLst>
              <a:ext uri="{FF2B5EF4-FFF2-40B4-BE49-F238E27FC236}">
                <a16:creationId xmlns:a16="http://schemas.microsoft.com/office/drawing/2014/main" id="{1FED00F6-B70D-6E36-A20C-7E737F49D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8B941-225D-DB3D-E790-4DC21132D163}"/>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887408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1A0A-F839-AEC4-1A5B-1C4474B46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1FB47-225C-AA9F-F571-581DE61AFBC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B463D1-CCA9-49BD-D872-7DDEDAA4302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4F774D-A15C-1369-0A72-22A162EDD333}"/>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6" name="Footer Placeholder 5">
            <a:extLst>
              <a:ext uri="{FF2B5EF4-FFF2-40B4-BE49-F238E27FC236}">
                <a16:creationId xmlns:a16="http://schemas.microsoft.com/office/drawing/2014/main" id="{C8F2A813-915C-AD63-3362-451D3D2EE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D4A03-8A28-9CE6-7C5D-0F87BA9B06DC}"/>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169704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653A-699A-E000-097B-089AC448775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9C7DAB-C86C-35FB-63F8-5993AA3ED4B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F67D88-706D-2543-8A4E-ED9356D009F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6D3A6A-69D6-6701-9599-878DD0F13B4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8E23C5A-0CFA-B71A-90D6-CB6DFEF8F6E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6F661-034B-2495-0438-BA6F6DE4E731}"/>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8" name="Footer Placeholder 7">
            <a:extLst>
              <a:ext uri="{FF2B5EF4-FFF2-40B4-BE49-F238E27FC236}">
                <a16:creationId xmlns:a16="http://schemas.microsoft.com/office/drawing/2014/main" id="{5A00E664-DA5B-5B0E-0050-E3A4D4CECF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6A95B3-4EF8-82C1-D539-BA26196E9745}"/>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1005251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8652-9574-FAC6-0750-EAB9C6110E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2853EE-CC88-2A24-E9B7-CF1EF338DA8C}"/>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4" name="Footer Placeholder 3">
            <a:extLst>
              <a:ext uri="{FF2B5EF4-FFF2-40B4-BE49-F238E27FC236}">
                <a16:creationId xmlns:a16="http://schemas.microsoft.com/office/drawing/2014/main" id="{0AC7670B-2E6B-C8A5-B63F-CF334BF0C7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1D7A7-F2C7-1F4E-DE24-AC0A05442B0C}"/>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4208554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34D56-C706-FFD4-E2EB-F862D79121C1}"/>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3" name="Footer Placeholder 2">
            <a:extLst>
              <a:ext uri="{FF2B5EF4-FFF2-40B4-BE49-F238E27FC236}">
                <a16:creationId xmlns:a16="http://schemas.microsoft.com/office/drawing/2014/main" id="{ADBF6F8F-018D-F80C-2F49-C37ACF8F4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640DD8-B303-B51C-1E60-1E66CE330EB1}"/>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95811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1"/>
            <a:ext cx="1828800" cy="51462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2344615" y="837776"/>
            <a:ext cx="6298163" cy="564396"/>
          </a:xfrm>
          <a:prstGeom prst="rect">
            <a:avLst/>
          </a:prstGeom>
        </p:spPr>
        <p:txBody>
          <a:bodyPr vert="horz" lIns="91440" tIns="45720" rIns="91440" bIns="45720" rtlCol="0" anchor="ctr">
            <a:noAutofit/>
          </a:bodyPr>
          <a:lstStyle>
            <a:lvl1pPr algn="l">
              <a:defRPr sz="3600"/>
            </a:lvl1pPr>
          </a:lstStyle>
          <a:p>
            <a:r>
              <a:rPr lang="en-US" dirty="0"/>
              <a:t>Click to edit master title style</a:t>
            </a:r>
          </a:p>
        </p:txBody>
      </p:sp>
      <p:sp>
        <p:nvSpPr>
          <p:cNvPr id="10" name="Text Placeholder 2"/>
          <p:cNvSpPr>
            <a:spLocks noGrp="1"/>
          </p:cNvSpPr>
          <p:nvPr>
            <p:ph idx="10" hasCustomPrompt="1"/>
          </p:nvPr>
        </p:nvSpPr>
        <p:spPr>
          <a:xfrm>
            <a:off x="2344615" y="1481539"/>
            <a:ext cx="6298163" cy="2902891"/>
          </a:xfrm>
          <a:prstGeom prst="rect">
            <a:avLst/>
          </a:prstGeom>
        </p:spPr>
        <p:txBody>
          <a:bodyPr vert="horz" lIns="91440" tIns="45720" rIns="91440" bIns="45720" rtlCol="0">
            <a:normAutofit/>
          </a:bodyPr>
          <a:lstStyle>
            <a:lvl1pPr>
              <a:lnSpc>
                <a:spcPct val="130000"/>
              </a:lnSpc>
              <a:defRPr sz="2000">
                <a:latin typeface="Noto Serif"/>
                <a:cs typeface="Noto Serif"/>
              </a:defRPr>
            </a:lvl1pPr>
            <a:lvl2pPr>
              <a:lnSpc>
                <a:spcPct val="130000"/>
              </a:lnSpc>
              <a:defRPr sz="2000">
                <a:latin typeface="Noto Serif"/>
                <a:cs typeface="Noto Serif"/>
              </a:defRPr>
            </a:lvl2pPr>
            <a:lvl3pPr>
              <a:lnSpc>
                <a:spcPct val="130000"/>
              </a:lnSpc>
              <a:defRPr sz="2000">
                <a:latin typeface="Noto Serif"/>
                <a:cs typeface="Noto Serif"/>
              </a:defRPr>
            </a:lvl3pPr>
            <a:lvl4pPr>
              <a:lnSpc>
                <a:spcPct val="130000"/>
              </a:lnSpc>
              <a:defRPr sz="2000">
                <a:latin typeface="Noto Serif"/>
                <a:cs typeface="Noto Serif"/>
              </a:defRPr>
            </a:lvl4pPr>
            <a:lvl5pPr>
              <a:lnSpc>
                <a:spcPct val="130000"/>
              </a:lnSpc>
              <a:defRPr sz="2000">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rPr>
              <a:pPr algn="l"/>
              <a:t>‹#›</a:t>
            </a:fld>
            <a:endParaRPr lang="en-US" sz="1200" dirty="0">
              <a:solidFill>
                <a:schemeClr val="tx2"/>
              </a:solidFill>
            </a:endParaRPr>
          </a:p>
        </p:txBody>
      </p:sp>
    </p:spTree>
    <p:extLst>
      <p:ext uri="{BB962C8B-B14F-4D97-AF65-F5344CB8AC3E}">
        <p14:creationId xmlns:p14="http://schemas.microsoft.com/office/powerpoint/2010/main" val="3761858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FDE6-D364-F627-4095-0371E0371B6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5D81039-E5E1-F2A1-E933-7C578D1817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72636A-66DF-8B37-3FD6-AD986908571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6C8362-7B01-AD31-3705-B701AF2BD210}"/>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6" name="Footer Placeholder 5">
            <a:extLst>
              <a:ext uri="{FF2B5EF4-FFF2-40B4-BE49-F238E27FC236}">
                <a16:creationId xmlns:a16="http://schemas.microsoft.com/office/drawing/2014/main" id="{2A9F4ED7-B553-46C1-F9A5-884E5B870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F3178-B940-4E73-9F07-23CF958DA9CC}"/>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299070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DBF4-D801-4370-BE25-D6D75C6239F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C8DAB7D-4BED-9642-4B47-00086878FE2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C7722CD-D570-9376-164D-3CAE3F1A051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69B5C1-0E75-8A6F-F7D4-29DD731509B8}"/>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6" name="Footer Placeholder 5">
            <a:extLst>
              <a:ext uri="{FF2B5EF4-FFF2-40B4-BE49-F238E27FC236}">
                <a16:creationId xmlns:a16="http://schemas.microsoft.com/office/drawing/2014/main" id="{08261117-CDF5-E328-3EC7-43059A41A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2F9CA-4F25-E4CB-3144-24E86CC16F01}"/>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4151266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A0ED-7BB7-6414-4265-B2B386D3A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4AC9C-F7DF-0D94-54C3-891EFCB9F2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7AF30-1D9E-514A-DF16-B9DFE139E712}"/>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5" name="Footer Placeholder 4">
            <a:extLst>
              <a:ext uri="{FF2B5EF4-FFF2-40B4-BE49-F238E27FC236}">
                <a16:creationId xmlns:a16="http://schemas.microsoft.com/office/drawing/2014/main" id="{470CEA58-CDB5-E65F-E817-A37C110E5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2AB85-F906-4C84-446A-A4BBB32EEEAE}"/>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942090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B8B76-2570-1FFE-AF76-444B43BFAD1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8D718-1AFC-CDDA-143B-DEBC4BC5DF8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818D4-6154-A3D8-59EA-770813907D8B}"/>
              </a:ext>
            </a:extLst>
          </p:cNvPr>
          <p:cNvSpPr>
            <a:spLocks noGrp="1"/>
          </p:cNvSpPr>
          <p:nvPr>
            <p:ph type="dt" sz="half" idx="10"/>
          </p:nvPr>
        </p:nvSpPr>
        <p:spPr/>
        <p:txBody>
          <a:bodyPr/>
          <a:lstStyle/>
          <a:p>
            <a:fld id="{7835CEA2-FF90-674C-B04F-7C7C9F4E6439}" type="datetimeFigureOut">
              <a:rPr lang="en-US" smtClean="0"/>
              <a:t>8/28/2023</a:t>
            </a:fld>
            <a:endParaRPr lang="en-US"/>
          </a:p>
        </p:txBody>
      </p:sp>
      <p:sp>
        <p:nvSpPr>
          <p:cNvPr id="5" name="Footer Placeholder 4">
            <a:extLst>
              <a:ext uri="{FF2B5EF4-FFF2-40B4-BE49-F238E27FC236}">
                <a16:creationId xmlns:a16="http://schemas.microsoft.com/office/drawing/2014/main" id="{981526DA-6445-1278-FD13-74B3437A6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62572-08CA-140C-AE0C-5FD06257338D}"/>
              </a:ext>
            </a:extLst>
          </p:cNvPr>
          <p:cNvSpPr>
            <a:spLocks noGrp="1"/>
          </p:cNvSpPr>
          <p:nvPr>
            <p:ph type="sldNum" sz="quarter" idx="12"/>
          </p:nvPr>
        </p:nvSpPr>
        <p:spPr/>
        <p:txBody>
          <a:bodyPr/>
          <a:lstStyle/>
          <a:p>
            <a:fld id="{503C2265-7CD8-DC44-8A57-72F17B97E91C}" type="slidenum">
              <a:rPr lang="en-US" smtClean="0"/>
              <a:t>‹#›</a:t>
            </a:fld>
            <a:endParaRPr lang="en-US"/>
          </a:p>
        </p:txBody>
      </p:sp>
    </p:spTree>
    <p:extLst>
      <p:ext uri="{BB962C8B-B14F-4D97-AF65-F5344CB8AC3E}">
        <p14:creationId xmlns:p14="http://schemas.microsoft.com/office/powerpoint/2010/main" val="4140862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Tree>
    <p:extLst>
      <p:ext uri="{BB962C8B-B14F-4D97-AF65-F5344CB8AC3E}">
        <p14:creationId xmlns:p14="http://schemas.microsoft.com/office/powerpoint/2010/main" val="2906050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3" y="520301"/>
            <a:ext cx="7534430" cy="85725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4" y="1438221"/>
            <a:ext cx="7534275" cy="2204246"/>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80" y="4768900"/>
            <a:ext cx="591343" cy="273844"/>
          </a:xfrm>
          <a:prstGeom prst="rect">
            <a:avLst/>
          </a:prstGeom>
        </p:spPr>
        <p:txBody>
          <a:bodyPr vert="horz" lIns="68580" tIns="34290" rIns="68580" bIns="3429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900" smtClean="0">
                <a:solidFill>
                  <a:schemeClr val="tx2"/>
                </a:solidFill>
                <a:latin typeface="Noto Serif" charset="0"/>
                <a:ea typeface="Noto Serif" charset="0"/>
                <a:cs typeface="Noto Serif" charset="0"/>
              </a:rPr>
              <a:pPr algn="l"/>
              <a:t>‹#›</a:t>
            </a:fld>
            <a:endParaRPr lang="en-US" sz="9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36077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29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589520" cy="621158"/>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731520" y="1453662"/>
            <a:ext cx="3657600" cy="2919046"/>
          </a:xfrm>
        </p:spPr>
        <p:txBody>
          <a:bodyPr>
            <a:normAutofit/>
          </a:bodyPr>
          <a:lstStyle>
            <a:lvl1pPr>
              <a:defRPr sz="2000" b="0" i="0">
                <a:latin typeface="Noto Serif"/>
                <a:cs typeface="Noto Serif"/>
              </a:defRPr>
            </a:lvl1pPr>
            <a:lvl2pPr>
              <a:defRPr sz="2000" b="0" i="0">
                <a:latin typeface="Noto Serif"/>
                <a:cs typeface="Noto Serif"/>
              </a:defRPr>
            </a:lvl2pPr>
            <a:lvl3pPr>
              <a:defRPr sz="2000" b="0" i="0">
                <a:latin typeface="Noto Serif"/>
                <a:cs typeface="Noto Serif"/>
              </a:defRPr>
            </a:lvl3pPr>
            <a:lvl4pPr>
              <a:defRPr sz="2000" b="0" i="0">
                <a:latin typeface="Noto Serif"/>
                <a:cs typeface="Noto Serif"/>
              </a:defRPr>
            </a:lvl4pPr>
            <a:lvl5pPr>
              <a:defRPr sz="2000" b="0" i="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63440" y="1453662"/>
            <a:ext cx="3657600" cy="2919045"/>
          </a:xfrm>
        </p:spPr>
        <p:txBody>
          <a:bodyPr>
            <a:normAutofit/>
          </a:bodyPr>
          <a:lstStyle>
            <a:lvl1pPr>
              <a:defRPr sz="2000">
                <a:latin typeface="Noto Serif"/>
                <a:cs typeface="Noto Serif"/>
              </a:defRPr>
            </a:lvl1pPr>
            <a:lvl2pPr>
              <a:defRPr sz="2000">
                <a:latin typeface="Noto Serif"/>
                <a:cs typeface="Noto Serif"/>
              </a:defRPr>
            </a:lvl2pPr>
            <a:lvl3pPr>
              <a:defRPr sz="2000">
                <a:latin typeface="Noto Serif"/>
                <a:cs typeface="Noto Serif"/>
              </a:defRPr>
            </a:lvl3pPr>
            <a:lvl4pPr>
              <a:defRPr sz="2000">
                <a:latin typeface="Noto Serif"/>
                <a:cs typeface="Noto Serif"/>
              </a:defRPr>
            </a:lvl4pPr>
            <a:lvl5pPr>
              <a:defRPr sz="2000">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14400" y="890686"/>
            <a:ext cx="7315200" cy="3482022"/>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48640" y="365760"/>
            <a:ext cx="4597400" cy="335414"/>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230923" y="1266091"/>
            <a:ext cx="676656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94746" y="4601719"/>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5093"/>
            <a:ext cx="7589520" cy="3520384"/>
          </a:xfrm>
        </p:spPr>
        <p:txBody>
          <a:bodyPr>
            <a:normAutofit/>
          </a:bodyPr>
          <a:lstStyle>
            <a:lvl1pPr algn="l">
              <a:lnSpc>
                <a:spcPct val="120000"/>
              </a:lnSpc>
              <a:defRPr sz="2800" baseline="0">
                <a:solidFill>
                  <a:schemeClr val="tx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731520" y="4368481"/>
            <a:ext cx="4111625" cy="378619"/>
          </a:xfrm>
        </p:spPr>
        <p:txBody>
          <a:bodyPr/>
          <a:lstStyle>
            <a:lvl1pPr marL="0" indent="0">
              <a:buNone/>
              <a:defRPr sz="2000"/>
            </a:lvl1pPr>
          </a:lstStyle>
          <a:p>
            <a:pPr lvl="0"/>
            <a:r>
              <a:rPr lang="en-US" dirty="0"/>
              <a:t>— Click to add attribution</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731520"/>
            <a:ext cx="7604983" cy="621158"/>
          </a:xfrm>
        </p:spPr>
        <p:txBody>
          <a:bodyPr>
            <a:noAutofit/>
          </a:bodyPr>
          <a:lstStyle>
            <a:lvl1pPr algn="l">
              <a:defRPr sz="4000"/>
            </a:lvl1pPr>
          </a:lstStyle>
          <a:p>
            <a:r>
              <a:rPr lang="en-US" dirty="0"/>
              <a:t>Click to edit title style</a:t>
            </a:r>
          </a:p>
        </p:txBody>
      </p:sp>
      <p:sp>
        <p:nvSpPr>
          <p:cNvPr id="4" name="Slide Number Placeholder 5"/>
          <p:cNvSpPr>
            <a:spLocks noGrp="1"/>
          </p:cNvSpPr>
          <p:nvPr userDrawn="1"/>
        </p:nvSpPr>
        <p:spPr>
          <a:xfrm>
            <a:off x="294746"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5.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1520"/>
            <a:ext cx="7604983" cy="6211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604983" cy="2744799"/>
          </a:xfrm>
          <a:prstGeom prst="rect">
            <a:avLst/>
          </a:prstGeom>
        </p:spPr>
        <p:txBody>
          <a:bodyPr vert="horz" lIns="91440" tIns="45720" rIns="91440" bIns="45720" rtlCol="0">
            <a:normAutofit/>
          </a:bodyPr>
          <a:lstStyle/>
          <a:p>
            <a:pPr lvl="0"/>
            <a:r>
              <a:rPr lang="en-US" dirty="0"/>
              <a:t>Click to edit master text style</a:t>
            </a:r>
          </a:p>
        </p:txBody>
      </p:sp>
      <p:pic>
        <p:nvPicPr>
          <p:cNvPr id="6" name="Picture 5" descr="OHSU-RGB-1CGRAY-POS.eps"/>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408482" y="4208899"/>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1" r:id="rId10"/>
  </p:sldLayoutIdLst>
  <p:hf hdr="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90" r:id="rId6"/>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E6FAE-A941-B0E2-C291-1BEFD66A930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365BF2-693E-51D9-D9CB-E447E4F55A3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09FB5-51C7-7F75-8F91-214B5347531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35CEA2-FF90-674C-B04F-7C7C9F4E6439}" type="datetimeFigureOut">
              <a:rPr lang="en-US" smtClean="0"/>
              <a:t>8/28/2023</a:t>
            </a:fld>
            <a:endParaRPr lang="en-US"/>
          </a:p>
        </p:txBody>
      </p:sp>
      <p:sp>
        <p:nvSpPr>
          <p:cNvPr id="5" name="Footer Placeholder 4">
            <a:extLst>
              <a:ext uri="{FF2B5EF4-FFF2-40B4-BE49-F238E27FC236}">
                <a16:creationId xmlns:a16="http://schemas.microsoft.com/office/drawing/2014/main" id="{FF9FD7FC-14AC-56CF-475E-3CBAC82A536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33FFE8-DC85-DC85-0C94-855CE7AEC5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03C2265-7CD8-DC44-8A57-72F17B97E91C}" type="slidenum">
              <a:rPr lang="en-US" smtClean="0"/>
              <a:t>‹#›</a:t>
            </a:fld>
            <a:endParaRPr lang="en-US"/>
          </a:p>
        </p:txBody>
      </p:sp>
    </p:spTree>
    <p:extLst>
      <p:ext uri="{BB962C8B-B14F-4D97-AF65-F5344CB8AC3E}">
        <p14:creationId xmlns:p14="http://schemas.microsoft.com/office/powerpoint/2010/main" val="12211312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13.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10.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0.emf"/><Relationship Id="rId5" Type="http://schemas.openxmlformats.org/officeDocument/2006/relationships/image" Target="../media/image12.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422823" y="4611406"/>
            <a:ext cx="6154231" cy="230832"/>
          </a:xfrm>
          <a:prstGeom prst="rect">
            <a:avLst/>
          </a:prstGeom>
          <a:noFill/>
        </p:spPr>
        <p:txBody>
          <a:bodyPr wrap="square" rtlCol="0">
            <a:spAutoFit/>
          </a:bodyPr>
          <a:lstStyle/>
          <a:p>
            <a:r>
              <a:rPr lang="en-US" sz="900" kern="0" spc="80" dirty="0">
                <a:solidFill>
                  <a:schemeClr val="bg1"/>
                </a:solidFill>
                <a:latin typeface="Lato Regular" panose="020F0502020204030203" pitchFamily="34" charset="0"/>
                <a:cs typeface="Lato Light"/>
              </a:rPr>
              <a:t>DATE: AUGUST 30, 2023   SHOWN AT THE MARSHALLESE CULTURAL HEALTH FORUM</a:t>
            </a:r>
          </a:p>
        </p:txBody>
      </p:sp>
      <p:sp>
        <p:nvSpPr>
          <p:cNvPr id="4" name="TextBox 3"/>
          <p:cNvSpPr txBox="1"/>
          <p:nvPr/>
        </p:nvSpPr>
        <p:spPr>
          <a:xfrm>
            <a:off x="386380" y="2896898"/>
            <a:ext cx="8182598" cy="1323439"/>
          </a:xfrm>
          <a:prstGeom prst="rect">
            <a:avLst/>
          </a:prstGeom>
          <a:noFill/>
        </p:spPr>
        <p:txBody>
          <a:bodyPr wrap="square" rtlCol="0">
            <a:spAutoFit/>
          </a:bodyPr>
          <a:lstStyle/>
          <a:p>
            <a:r>
              <a:rPr lang="en-US" sz="4000" dirty="0">
                <a:solidFill>
                  <a:schemeClr val="bg1"/>
                </a:solidFill>
                <a:latin typeface="Lato Regular"/>
                <a:cs typeface="Lato Regular"/>
              </a:rPr>
              <a:t>Information about the Knight, Cancer Prevention, and Research</a:t>
            </a:r>
          </a:p>
        </p:txBody>
      </p:sp>
      <p:cxnSp>
        <p:nvCxnSpPr>
          <p:cNvPr id="6" name="Straight Connector 5" title="Straight line."/>
          <p:cNvCxnSpPr/>
          <p:nvPr/>
        </p:nvCxnSpPr>
        <p:spPr>
          <a:xfrm>
            <a:off x="490062" y="4322160"/>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823" y="1568143"/>
            <a:ext cx="2241354" cy="1033060"/>
          </a:xfrm>
          <a:prstGeom prst="rect">
            <a:avLst/>
          </a:prstGeom>
        </p:spPr>
      </p:pic>
    </p:spTree>
    <p:extLst>
      <p:ext uri="{BB962C8B-B14F-4D97-AF65-F5344CB8AC3E}">
        <p14:creationId xmlns:p14="http://schemas.microsoft.com/office/powerpoint/2010/main" val="67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770821"/>
            <a:ext cx="6400800" cy="3477875"/>
          </a:xfrm>
          <a:prstGeom prst="rect">
            <a:avLst/>
          </a:prstGeom>
          <a:noFill/>
        </p:spPr>
        <p:txBody>
          <a:bodyPr wrap="square" rtlCol="0">
            <a:spAutoFit/>
          </a:bodyPr>
          <a:lstStyle/>
          <a:p>
            <a:pPr marL="228600" indent="-173038"/>
            <a:r>
              <a:rPr lang="en-US" sz="4400" spc="20" dirty="0">
                <a:solidFill>
                  <a:schemeClr val="accent3"/>
                </a:solidFill>
                <a:latin typeface="Lato Regular"/>
                <a:cs typeface="Lato Regular"/>
              </a:rPr>
              <a:t>Next slides present a Knight Cancer Institute research study available to those with Oregon addresses.</a:t>
            </a:r>
            <a:endParaRPr lang="en-US" sz="1600" dirty="0">
              <a:solidFill>
                <a:schemeClr val="accent3"/>
              </a:solidFill>
              <a:latin typeface="Lato Regular"/>
            </a:endParaRPr>
          </a:p>
        </p:txBody>
      </p:sp>
      <p:sp>
        <p:nvSpPr>
          <p:cNvPr id="3"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02B633EE-EEC1-2849-8BB3-BD1E9D8681D2}" type="slidenum">
              <a:rPr lang="en-US" sz="1200" smtClean="0"/>
              <a:t>10</a:t>
            </a:fld>
            <a:endParaRPr lang="en-US" sz="1200" dirty="0"/>
          </a:p>
        </p:txBody>
      </p:sp>
    </p:spTree>
    <p:extLst>
      <p:ext uri="{BB962C8B-B14F-4D97-AF65-F5344CB8AC3E}">
        <p14:creationId xmlns:p14="http://schemas.microsoft.com/office/powerpoint/2010/main" val="418685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6558" t="32626" r="16558"/>
          <a:stretch/>
        </p:blipFill>
        <p:spPr>
          <a:xfrm>
            <a:off x="23594" y="2264913"/>
            <a:ext cx="4561884" cy="1728864"/>
          </a:xfrm>
        </p:spPr>
      </p:pic>
      <p:sp>
        <p:nvSpPr>
          <p:cNvPr id="5" name="Title 2"/>
          <p:cNvSpPr txBox="1">
            <a:spLocks/>
          </p:cNvSpPr>
          <p:nvPr/>
        </p:nvSpPr>
        <p:spPr>
          <a:xfrm>
            <a:off x="23594" y="4208350"/>
            <a:ext cx="9144000" cy="857250"/>
          </a:xfrm>
          <a:prstGeom prst="rect">
            <a:avLst/>
          </a:prstGeom>
        </p:spPr>
        <p:txBody>
          <a:bodyPr>
            <a:noAutofit/>
          </a:bodyPr>
          <a:lstStyle>
            <a:lvl1pPr algn="l" defTabSz="457200" rtl="0" eaLnBrk="1" latinLnBrk="0" hangingPunct="1">
              <a:spcBef>
                <a:spcPct val="0"/>
              </a:spcBef>
              <a:buNone/>
              <a:defRPr sz="4400" b="0" i="0" kern="1200">
                <a:solidFill>
                  <a:srgbClr val="002776"/>
                </a:solidFill>
                <a:latin typeface="Lato Regular"/>
                <a:ea typeface="+mj-ea"/>
                <a:cs typeface="Lato Regular"/>
              </a:defRPr>
            </a:lvl1pPr>
          </a:lstStyle>
          <a:p>
            <a:pPr algn="ctr" defTabSz="342900"/>
            <a:r>
              <a:rPr lang="en-US" sz="3600" b="1" dirty="0">
                <a:solidFill>
                  <a:prstClr val="black"/>
                </a:solidFill>
                <a:latin typeface="Lato" panose="020F0502020204030203" pitchFamily="34" charset="0"/>
                <a:ea typeface="Lato" panose="020F0502020204030203" pitchFamily="34" charset="0"/>
                <a:cs typeface="Lato" panose="020F0502020204030203" pitchFamily="34" charset="0"/>
              </a:rPr>
              <a:t>Healthy Oregon Project (HOP) </a:t>
            </a:r>
          </a:p>
        </p:txBody>
      </p:sp>
      <p:pic>
        <p:nvPicPr>
          <p:cNvPr id="7" name="Content Placeholder 12">
            <a:extLst>
              <a:ext uri="{FF2B5EF4-FFF2-40B4-BE49-F238E27FC236}">
                <a16:creationId xmlns:a16="http://schemas.microsoft.com/office/drawing/2014/main" id="{62827031-7117-E34F-BA0B-D3FD9D4280F7}"/>
              </a:ext>
            </a:extLst>
          </p:cNvPr>
          <p:cNvPicPr>
            <a:picLocks noChangeAspect="1"/>
          </p:cNvPicPr>
          <p:nvPr/>
        </p:nvPicPr>
        <p:blipFill>
          <a:blip r:embed="rId4"/>
          <a:stretch>
            <a:fillRect/>
          </a:stretch>
        </p:blipFill>
        <p:spPr>
          <a:xfrm>
            <a:off x="3718611" y="285064"/>
            <a:ext cx="1593704" cy="1593704"/>
          </a:xfrm>
          <a:prstGeom prst="rect">
            <a:avLst/>
          </a:prstGeom>
        </p:spPr>
      </p:pic>
      <p:pic>
        <p:nvPicPr>
          <p:cNvPr id="6" name="Picture Placeholder 2">
            <a:extLst>
              <a:ext uri="{FF2B5EF4-FFF2-40B4-BE49-F238E27FC236}">
                <a16:creationId xmlns:a16="http://schemas.microsoft.com/office/drawing/2014/main" id="{B6670C5E-45D8-A847-9FCE-76EE2BAB01E2}"/>
              </a:ext>
            </a:extLst>
          </p:cNvPr>
          <p:cNvPicPr>
            <a:picLocks noChangeAspect="1"/>
          </p:cNvPicPr>
          <p:nvPr/>
        </p:nvPicPr>
        <p:blipFill rotWithShape="1">
          <a:blip r:embed="rId3">
            <a:extLst>
              <a:ext uri="{28A0092B-C50C-407E-A947-70E740481C1C}">
                <a14:useLocalDpi xmlns:a14="http://schemas.microsoft.com/office/drawing/2010/main" val="0"/>
              </a:ext>
            </a:extLst>
          </a:blip>
          <a:srcRect l="16558" t="32626" r="16558"/>
          <a:stretch/>
        </p:blipFill>
        <p:spPr>
          <a:xfrm>
            <a:off x="4585478" y="2264913"/>
            <a:ext cx="4561884" cy="1728864"/>
          </a:xfrm>
          <a:prstGeom prst="rect">
            <a:avLst/>
          </a:prstGeom>
        </p:spPr>
      </p:pic>
      <p:pic>
        <p:nvPicPr>
          <p:cNvPr id="4" name="Picture 3"/>
          <p:cNvPicPr>
            <a:picLocks noChangeAspect="1"/>
          </p:cNvPicPr>
          <p:nvPr/>
        </p:nvPicPr>
        <p:blipFill>
          <a:blip r:embed="rId5"/>
          <a:stretch>
            <a:fillRect/>
          </a:stretch>
        </p:blipFill>
        <p:spPr>
          <a:xfrm>
            <a:off x="286510" y="129832"/>
            <a:ext cx="443522" cy="754445"/>
          </a:xfrm>
          <a:prstGeom prst="rect">
            <a:avLst/>
          </a:prstGeom>
        </p:spPr>
      </p:pic>
    </p:spTree>
    <p:extLst>
      <p:ext uri="{BB962C8B-B14F-4D97-AF65-F5344CB8AC3E}">
        <p14:creationId xmlns:p14="http://schemas.microsoft.com/office/powerpoint/2010/main" val="3734606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7652" y="116918"/>
            <a:ext cx="7741982" cy="857250"/>
          </a:xfrm>
        </p:spPr>
        <p:txBody>
          <a:bodyPr>
            <a:noAutofit/>
          </a:bodyPr>
          <a:lstStyle/>
          <a:p>
            <a:pPr algn="ctr"/>
            <a:r>
              <a:rPr lang="en-US" sz="3000" b="1" dirty="0">
                <a:latin typeface="Lato" panose="020F0502020204030203" pitchFamily="34" charset="0"/>
                <a:ea typeface="Lato" panose="020F0502020204030203" pitchFamily="34" charset="0"/>
                <a:cs typeface="Lato" panose="020F0502020204030203" pitchFamily="34" charset="0"/>
              </a:rPr>
              <a:t>What is the Healthy Oregon Project?</a:t>
            </a:r>
          </a:p>
        </p:txBody>
      </p:sp>
      <p:sp>
        <p:nvSpPr>
          <p:cNvPr id="5" name="Slide Number Placeholder 5"/>
          <p:cNvSpPr>
            <a:spLocks noGrp="1"/>
          </p:cNvSpPr>
          <p:nvPr/>
        </p:nvSpPr>
        <p:spPr>
          <a:xfrm>
            <a:off x="1301686" y="4768900"/>
            <a:ext cx="443507" cy="273844"/>
          </a:xfrm>
          <a:prstGeom prst="rect">
            <a:avLst/>
          </a:prstGeom>
        </p:spPr>
        <p:txBody>
          <a:bodyPr vert="horz" lIns="68580" tIns="34290" rIns="68580" bIns="3429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fld id="{850286C3-E658-BE4E-8A2C-A1707BFEDC1D}" type="slidenum">
              <a:rPr lang="en-US" sz="900">
                <a:solidFill>
                  <a:prstClr val="white"/>
                </a:solidFill>
                <a:latin typeface="Noto Serif" charset="0"/>
                <a:ea typeface="Noto Serif" charset="0"/>
                <a:cs typeface="Noto Serif" charset="0"/>
              </a:rPr>
              <a:pPr defTabSz="342900"/>
              <a:t>12</a:t>
            </a:fld>
            <a:endParaRPr lang="en-US" sz="900" dirty="0">
              <a:solidFill>
                <a:prstClr val="white"/>
              </a:solidFill>
              <a:latin typeface="Noto Serif" charset="0"/>
              <a:ea typeface="Noto Serif" charset="0"/>
              <a:cs typeface="Noto Serif" charset="0"/>
            </a:endParaRPr>
          </a:p>
        </p:txBody>
      </p:sp>
      <p:sp>
        <p:nvSpPr>
          <p:cNvPr id="2" name="Rectangle 1"/>
          <p:cNvSpPr/>
          <p:nvPr/>
        </p:nvSpPr>
        <p:spPr>
          <a:xfrm>
            <a:off x="423163" y="981613"/>
            <a:ext cx="4320288" cy="3693319"/>
          </a:xfrm>
          <a:prstGeom prst="rect">
            <a:avLst/>
          </a:prstGeom>
        </p:spPr>
        <p:txBody>
          <a:bodyPr wrap="square" anchor="t">
            <a:spAutoFit/>
          </a:bodyPr>
          <a:lstStyle/>
          <a:p>
            <a:pPr defTabSz="342900"/>
            <a:r>
              <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HOP is a research project that aims to involve Oregonians in a large, sustainable cohort. </a:t>
            </a:r>
          </a:p>
          <a:p>
            <a:pPr defTabSz="342900"/>
            <a:endPar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endParaRPr>
          </a:p>
          <a:p>
            <a:pPr defTabSz="342900"/>
            <a:r>
              <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To learn about how a person’s </a:t>
            </a:r>
            <a:r>
              <a:rPr lang="en-US" b="1"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genetics, health, behaviors </a:t>
            </a:r>
            <a:r>
              <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and </a:t>
            </a:r>
            <a:r>
              <a:rPr lang="en-US" b="1"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environment</a:t>
            </a:r>
            <a:r>
              <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 affect </a:t>
            </a:r>
            <a:r>
              <a:rPr lang="en-US" b="1"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risks</a:t>
            </a:r>
            <a:r>
              <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 of cancer and chronic diseases.</a:t>
            </a:r>
            <a:br>
              <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br>
            <a:endPar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endParaRPr>
          </a:p>
          <a:p>
            <a:pPr defTabSz="342900"/>
            <a:r>
              <a:rPr lang="en-US" dirty="0">
                <a:solidFill>
                  <a:prstClr val="black"/>
                </a:solidFill>
                <a:latin typeface="Noto Serif" panose="02020600060500020200" pitchFamily="18" charset="0"/>
                <a:ea typeface="Noto Serif" panose="02020600060500020200" pitchFamily="18" charset="0"/>
                <a:cs typeface="Noto Serif" panose="02020600060500020200" pitchFamily="18" charset="0"/>
              </a:rPr>
              <a:t>Data saved to a </a:t>
            </a:r>
            <a:r>
              <a:rPr lang="en-US" b="1" dirty="0">
                <a:solidFill>
                  <a:prstClr val="black"/>
                </a:solidFill>
                <a:latin typeface="Noto Serif" panose="02020600060500020200" pitchFamily="18" charset="0"/>
                <a:ea typeface="Noto Serif" panose="02020600060500020200" pitchFamily="18" charset="0"/>
                <a:cs typeface="Noto Serif" panose="02020600060500020200" pitchFamily="18" charset="0"/>
              </a:rPr>
              <a:t>secure and privacy-protected repository </a:t>
            </a:r>
            <a:r>
              <a:rPr lang="en-US" dirty="0">
                <a:solidFill>
                  <a:prstClr val="black"/>
                </a:solidFill>
                <a:latin typeface="Noto Serif" panose="02020600060500020200" pitchFamily="18" charset="0"/>
                <a:ea typeface="Noto Serif" panose="02020600060500020200" pitchFamily="18" charset="0"/>
                <a:cs typeface="Noto Serif" panose="02020600060500020200" pitchFamily="18" charset="0"/>
              </a:rPr>
              <a:t>of information that can be used to answer many different questions about health.  </a:t>
            </a:r>
            <a:endParaRPr lang="en-US"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endParaRPr>
          </a:p>
        </p:txBody>
      </p:sp>
      <p:pic>
        <p:nvPicPr>
          <p:cNvPr id="8" name="Picture 7"/>
          <p:cNvPicPr>
            <a:picLocks noChangeAspect="1"/>
          </p:cNvPicPr>
          <p:nvPr/>
        </p:nvPicPr>
        <p:blipFill>
          <a:blip r:embed="rId3"/>
          <a:stretch>
            <a:fillRect/>
          </a:stretch>
        </p:blipFill>
        <p:spPr>
          <a:xfrm>
            <a:off x="8350624" y="4307872"/>
            <a:ext cx="433668" cy="738524"/>
          </a:xfrm>
          <a:prstGeom prst="rect">
            <a:avLst/>
          </a:prstGeom>
        </p:spPr>
      </p:pic>
      <p:pic>
        <p:nvPicPr>
          <p:cNvPr id="13" name="Content Placeholder 12">
            <a:extLst>
              <a:ext uri="{FF2B5EF4-FFF2-40B4-BE49-F238E27FC236}">
                <a16:creationId xmlns:a16="http://schemas.microsoft.com/office/drawing/2014/main" id="{0FBE3208-E907-E445-8837-7C0B1A7F57A7}"/>
              </a:ext>
            </a:extLst>
          </p:cNvPr>
          <p:cNvPicPr>
            <a:picLocks noChangeAspect="1"/>
          </p:cNvPicPr>
          <p:nvPr/>
        </p:nvPicPr>
        <p:blipFill>
          <a:blip r:embed="rId4"/>
          <a:stretch>
            <a:fillRect/>
          </a:stretch>
        </p:blipFill>
        <p:spPr>
          <a:xfrm>
            <a:off x="7535698" y="4346761"/>
            <a:ext cx="683861" cy="683861"/>
          </a:xfrm>
          <a:prstGeom prst="rect">
            <a:avLst/>
          </a:prstGeom>
        </p:spPr>
      </p:pic>
      <p:sp>
        <p:nvSpPr>
          <p:cNvPr id="6" name="TextBox 5"/>
          <p:cNvSpPr txBox="1"/>
          <p:nvPr/>
        </p:nvSpPr>
        <p:spPr>
          <a:xfrm>
            <a:off x="160020" y="4688691"/>
            <a:ext cx="587632" cy="300082"/>
          </a:xfrm>
          <a:prstGeom prst="rect">
            <a:avLst/>
          </a:prstGeom>
          <a:solidFill>
            <a:schemeClr val="bg1"/>
          </a:solidFill>
        </p:spPr>
        <p:txBody>
          <a:bodyPr wrap="square" rtlCol="0">
            <a:spAutoFit/>
          </a:bodyPr>
          <a:lstStyle/>
          <a:p>
            <a:pPr defTabSz="685800"/>
            <a:endParaRPr lang="en-US" sz="1350"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C84E82EE-7675-FCDC-17B9-2CB98E3E8EDA}"/>
              </a:ext>
            </a:extLst>
          </p:cNvPr>
          <p:cNvPicPr>
            <a:picLocks noChangeAspect="1"/>
          </p:cNvPicPr>
          <p:nvPr/>
        </p:nvPicPr>
        <p:blipFill>
          <a:blip r:embed="rId5"/>
          <a:stretch>
            <a:fillRect/>
          </a:stretch>
        </p:blipFill>
        <p:spPr>
          <a:xfrm>
            <a:off x="4949986" y="1053320"/>
            <a:ext cx="3834306" cy="3214290"/>
          </a:xfrm>
          <a:prstGeom prst="rect">
            <a:avLst/>
          </a:prstGeom>
        </p:spPr>
      </p:pic>
    </p:spTree>
    <p:extLst>
      <p:ext uri="{BB962C8B-B14F-4D97-AF65-F5344CB8AC3E}">
        <p14:creationId xmlns:p14="http://schemas.microsoft.com/office/powerpoint/2010/main" val="174690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nvSpPr>
        <p:spPr>
          <a:xfrm>
            <a:off x="2119266" y="4219613"/>
            <a:ext cx="332630" cy="205383"/>
          </a:xfrm>
          <a:prstGeom prst="rect">
            <a:avLst/>
          </a:prstGeom>
        </p:spPr>
        <p:txBody>
          <a:bodyPr vert="horz" lIns="51435" tIns="25718" rIns="51435" bIns="25718"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57175"/>
            <a:fld id="{850286C3-E658-BE4E-8A2C-A1707BFEDC1D}" type="slidenum">
              <a:rPr lang="en-US" sz="788">
                <a:solidFill>
                  <a:prstClr val="white"/>
                </a:solidFill>
                <a:latin typeface="Noto Serif" charset="0"/>
                <a:ea typeface="Noto Serif" charset="0"/>
                <a:cs typeface="Noto Serif" charset="0"/>
              </a:rPr>
              <a:pPr defTabSz="257175"/>
              <a:t>13</a:t>
            </a:fld>
            <a:endParaRPr lang="en-US" sz="788" dirty="0">
              <a:solidFill>
                <a:prstClr val="white"/>
              </a:solidFill>
              <a:latin typeface="Noto Serif" charset="0"/>
              <a:ea typeface="Noto Serif" charset="0"/>
              <a:cs typeface="Noto Serif" charset="0"/>
            </a:endParaRPr>
          </a:p>
        </p:txBody>
      </p:sp>
      <p:pic>
        <p:nvPicPr>
          <p:cNvPr id="6" name="Picture 5"/>
          <p:cNvPicPr>
            <a:picLocks noChangeAspect="1"/>
          </p:cNvPicPr>
          <p:nvPr/>
        </p:nvPicPr>
        <p:blipFill>
          <a:blip r:embed="rId3"/>
          <a:stretch>
            <a:fillRect/>
          </a:stretch>
        </p:blipFill>
        <p:spPr>
          <a:xfrm>
            <a:off x="8556512" y="4219613"/>
            <a:ext cx="379059" cy="645527"/>
          </a:xfrm>
          <a:prstGeom prst="rect">
            <a:avLst/>
          </a:prstGeom>
        </p:spPr>
      </p:pic>
      <p:pic>
        <p:nvPicPr>
          <p:cNvPr id="9" name="Content Placeholder 12">
            <a:extLst>
              <a:ext uri="{FF2B5EF4-FFF2-40B4-BE49-F238E27FC236}">
                <a16:creationId xmlns:a16="http://schemas.microsoft.com/office/drawing/2014/main" id="{C4AACB37-D553-6040-A6E4-30199A88749F}"/>
              </a:ext>
            </a:extLst>
          </p:cNvPr>
          <p:cNvPicPr>
            <a:picLocks noChangeAspect="1"/>
          </p:cNvPicPr>
          <p:nvPr/>
        </p:nvPicPr>
        <p:blipFill>
          <a:blip r:embed="rId4"/>
          <a:stretch>
            <a:fillRect/>
          </a:stretch>
        </p:blipFill>
        <p:spPr>
          <a:xfrm>
            <a:off x="8008565" y="4383923"/>
            <a:ext cx="466518" cy="466518"/>
          </a:xfrm>
          <a:prstGeom prst="rect">
            <a:avLst/>
          </a:prstGeom>
        </p:spPr>
      </p:pic>
      <p:pic>
        <p:nvPicPr>
          <p:cNvPr id="12" name="Picture 11">
            <a:extLst>
              <a:ext uri="{FF2B5EF4-FFF2-40B4-BE49-F238E27FC236}">
                <a16:creationId xmlns:a16="http://schemas.microsoft.com/office/drawing/2014/main" id="{EC01E854-E7DA-FC4C-91E6-FB93B9E2AD58}"/>
              </a:ext>
            </a:extLst>
          </p:cNvPr>
          <p:cNvPicPr>
            <a:picLocks noChangeAspect="1"/>
          </p:cNvPicPr>
          <p:nvPr/>
        </p:nvPicPr>
        <p:blipFill rotWithShape="1">
          <a:blip r:embed="rId5"/>
          <a:srcRect l="26142" t="2996" r="25783" b="2522"/>
          <a:stretch/>
        </p:blipFill>
        <p:spPr>
          <a:xfrm>
            <a:off x="286917" y="981571"/>
            <a:ext cx="1646462" cy="3186314"/>
          </a:xfrm>
          <a:prstGeom prst="rect">
            <a:avLst/>
          </a:prstGeom>
        </p:spPr>
      </p:pic>
      <p:sp>
        <p:nvSpPr>
          <p:cNvPr id="13" name="Rectangle 12">
            <a:extLst>
              <a:ext uri="{FF2B5EF4-FFF2-40B4-BE49-F238E27FC236}">
                <a16:creationId xmlns:a16="http://schemas.microsoft.com/office/drawing/2014/main" id="{2E4F136B-D126-3648-8D3A-67FEDB095823}"/>
              </a:ext>
            </a:extLst>
          </p:cNvPr>
          <p:cNvSpPr/>
          <p:nvPr/>
        </p:nvSpPr>
        <p:spPr>
          <a:xfrm>
            <a:off x="2181314" y="981571"/>
            <a:ext cx="6375198" cy="3416320"/>
          </a:xfrm>
          <a:prstGeom prst="rect">
            <a:avLst/>
          </a:prstGeom>
        </p:spPr>
        <p:txBody>
          <a:bodyPr wrap="square" anchor="t">
            <a:spAutoFit/>
          </a:bodyPr>
          <a:lstStyle/>
          <a:p>
            <a:pPr defTabSz="514350"/>
            <a:r>
              <a:rPr lang="en-US" b="1" dirty="0">
                <a:solidFill>
                  <a:prstClr val="black">
                    <a:lumMod val="50000"/>
                  </a:prstClr>
                </a:solidFill>
                <a:latin typeface="Lato Black" panose="020F0502020204030203" pitchFamily="34" charset="77"/>
                <a:ea typeface="Lato" panose="020F0502020204030203" pitchFamily="34" charset="0"/>
                <a:cs typeface="Lato" panose="020F0502020204030203" pitchFamily="34" charset="0"/>
              </a:rPr>
              <a:t>STEP 1:   </a:t>
            </a:r>
            <a:r>
              <a:rPr lang="en-US" b="1" dirty="0">
                <a:solidFill>
                  <a:prstClr val="black">
                    <a:lumMod val="50000"/>
                  </a:prstClr>
                </a:solidFill>
                <a:latin typeface="Lato" panose="020F0502020204030203" pitchFamily="34" charset="77"/>
                <a:ea typeface="Lato" panose="020F0502020204030203" pitchFamily="34" charset="0"/>
                <a:cs typeface="Lato" panose="020F0502020204030203" pitchFamily="34" charset="0"/>
              </a:rPr>
              <a:t>Download</a:t>
            </a:r>
            <a:r>
              <a:rPr lang="en-US" dirty="0">
                <a:solidFill>
                  <a:prstClr val="black">
                    <a:lumMod val="50000"/>
                  </a:prstClr>
                </a:solidFill>
                <a:latin typeface="Lato" panose="020F0502020204030203" pitchFamily="34" charset="77"/>
                <a:ea typeface="Lato" panose="020F0502020204030203" pitchFamily="34" charset="0"/>
                <a:cs typeface="Lato" panose="020F0502020204030203" pitchFamily="34" charset="0"/>
              </a:rPr>
              <a:t> </a:t>
            </a:r>
            <a:r>
              <a:rPr lang="en-US" b="1" dirty="0">
                <a:solidFill>
                  <a:prstClr val="black">
                    <a:lumMod val="50000"/>
                  </a:prstClr>
                </a:solidFill>
                <a:latin typeface="Lato" panose="020F0502020204030203" pitchFamily="34" charset="77"/>
                <a:ea typeface="Lato" panose="020F0502020204030203" pitchFamily="34" charset="0"/>
                <a:cs typeface="Lato" panose="020F0502020204030203" pitchFamily="34" charset="0"/>
              </a:rPr>
              <a:t>secure</a:t>
            </a:r>
            <a:r>
              <a:rPr lang="en-US" dirty="0">
                <a:solidFill>
                  <a:prstClr val="black">
                    <a:lumMod val="50000"/>
                  </a:prstClr>
                </a:solidFill>
                <a:latin typeface="Lato" panose="020F0502020204030203" pitchFamily="34" charset="77"/>
                <a:ea typeface="Lato" panose="020F0502020204030203" pitchFamily="34" charset="0"/>
                <a:cs typeface="Lato" panose="020F0502020204030203" pitchFamily="34" charset="0"/>
              </a:rPr>
              <a:t> </a:t>
            </a:r>
            <a:r>
              <a:rPr lang="en-US" b="1" dirty="0">
                <a:solidFill>
                  <a:prstClr val="black">
                    <a:lumMod val="50000"/>
                  </a:prstClr>
                </a:solidFill>
                <a:latin typeface="Lato" panose="020F0502020204030203" pitchFamily="34" charset="77"/>
                <a:ea typeface="Lato" panose="020F0502020204030203" pitchFamily="34" charset="0"/>
                <a:cs typeface="Lato" panose="020F0502020204030203" pitchFamily="34" charset="0"/>
              </a:rPr>
              <a:t>app</a:t>
            </a:r>
            <a:r>
              <a:rPr lang="en-US" dirty="0">
                <a:solidFill>
                  <a:prstClr val="black">
                    <a:lumMod val="50000"/>
                  </a:prstClr>
                </a:solidFill>
                <a:latin typeface="Lato" panose="020F0502020204030203" pitchFamily="34" charset="77"/>
                <a:ea typeface="Lato" panose="020F0502020204030203" pitchFamily="34" charset="0"/>
                <a:cs typeface="Lato" panose="020F0502020204030203" pitchFamily="34" charset="0"/>
              </a:rPr>
              <a:t> on iOS/Android</a:t>
            </a:r>
            <a:endPar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endParaRPr>
          </a:p>
          <a:p>
            <a:pPr algn="ctr" defTabSz="514350"/>
            <a:endPar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endParaRPr>
          </a:p>
          <a:p>
            <a:pPr defTabSz="514350"/>
            <a:r>
              <a:rPr lang="en-US" b="1" dirty="0">
                <a:solidFill>
                  <a:prstClr val="black">
                    <a:lumMod val="50000"/>
                  </a:prstClr>
                </a:solidFill>
                <a:latin typeface="Lato Black" panose="020F0502020204030203" pitchFamily="34" charset="77"/>
                <a:ea typeface="Noto Serif" panose="02020600060500020200" pitchFamily="18" charset="0"/>
                <a:cs typeface="Noto Serif" panose="02020600060500020200" pitchFamily="18" charset="0"/>
              </a:rPr>
              <a:t>STEP 2:</a:t>
            </a:r>
            <a:r>
              <a:rPr lang="en-US" b="1"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rPr>
              <a:t>   </a:t>
            </a:r>
            <a:r>
              <a:rPr lang="en-US" b="1" dirty="0">
                <a:solidFill>
                  <a:prstClr val="black"/>
                </a:solidFill>
                <a:latin typeface="Lato" panose="020F0502020204030203" pitchFamily="34" charset="77"/>
              </a:rPr>
              <a:t>Review information </a:t>
            </a:r>
            <a:r>
              <a:rPr lang="en-US" dirty="0">
                <a:solidFill>
                  <a:prstClr val="black"/>
                </a:solidFill>
                <a:latin typeface="Lato" panose="020F0502020204030203" pitchFamily="34" charset="77"/>
              </a:rPr>
              <a:t>about </a:t>
            </a:r>
            <a:r>
              <a:rPr lang="en-US" b="1" dirty="0">
                <a:solidFill>
                  <a:srgbClr val="C00000"/>
                </a:solidFill>
                <a:latin typeface="Lato" panose="020F0502020204030203" pitchFamily="34" charset="77"/>
              </a:rPr>
              <a:t>HOP</a:t>
            </a:r>
            <a:r>
              <a:rPr lang="en-US" dirty="0">
                <a:solidFill>
                  <a:prstClr val="black"/>
                </a:solidFill>
                <a:latin typeface="Lato" panose="020F0502020204030203" pitchFamily="34" charset="77"/>
              </a:rPr>
              <a:t> and </a:t>
            </a:r>
            <a:r>
              <a:rPr lang="en-US" b="1" dirty="0">
                <a:solidFill>
                  <a:prstClr val="black"/>
                </a:solidFill>
                <a:latin typeface="Lato" panose="020F0502020204030203" pitchFamily="34" charset="77"/>
              </a:rPr>
              <a:t>sign</a:t>
            </a:r>
            <a:r>
              <a:rPr lang="en-US" dirty="0">
                <a:solidFill>
                  <a:prstClr val="black"/>
                </a:solidFill>
                <a:latin typeface="Lato" panose="020F0502020204030203" pitchFamily="34" charset="77"/>
              </a:rPr>
              <a:t> an electronic 	    </a:t>
            </a:r>
            <a:r>
              <a:rPr lang="en-US" b="1" dirty="0">
                <a:solidFill>
                  <a:prstClr val="black"/>
                </a:solidFill>
                <a:latin typeface="Lato" panose="020F0502020204030203" pitchFamily="34" charset="77"/>
              </a:rPr>
              <a:t>consent</a:t>
            </a:r>
            <a:r>
              <a:rPr lang="en-US" dirty="0">
                <a:solidFill>
                  <a:prstClr val="black"/>
                </a:solidFill>
                <a:latin typeface="Lato" panose="020F0502020204030203" pitchFamily="34" charset="77"/>
              </a:rPr>
              <a:t> in the app to participate </a:t>
            </a:r>
          </a:p>
          <a:p>
            <a:pPr defTabSz="514350"/>
            <a:endPar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endParaRPr>
          </a:p>
          <a:p>
            <a:pPr defTabSz="514350"/>
            <a:r>
              <a:rPr lang="en-US" b="1" dirty="0">
                <a:solidFill>
                  <a:prstClr val="black">
                    <a:lumMod val="50000"/>
                  </a:prstClr>
                </a:solidFill>
                <a:latin typeface="Lato Black" panose="020F0502020204030203" pitchFamily="34" charset="77"/>
                <a:ea typeface="Noto Serif" panose="02020600060500020200" pitchFamily="18" charset="0"/>
                <a:cs typeface="Noto Serif" panose="02020600060500020200" pitchFamily="18" charset="0"/>
              </a:rPr>
              <a:t>STEP 3:   </a:t>
            </a:r>
            <a:r>
              <a:rPr lang="en-US" b="1"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rPr>
              <a:t>Create </a:t>
            </a:r>
            <a:r>
              <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rPr>
              <a:t>a secure account</a:t>
            </a:r>
          </a:p>
          <a:p>
            <a:pPr defTabSz="514350"/>
            <a:endParaRPr lang="en-US" b="1"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endParaRPr>
          </a:p>
          <a:p>
            <a:pPr defTabSz="514350"/>
            <a:r>
              <a:rPr lang="en-US" b="1" dirty="0">
                <a:solidFill>
                  <a:prstClr val="black">
                    <a:lumMod val="50000"/>
                  </a:prstClr>
                </a:solidFill>
                <a:latin typeface="Lato Black" panose="020F0502020204030203" pitchFamily="34" charset="77"/>
                <a:ea typeface="Noto Serif" panose="02020600060500020200" pitchFamily="18" charset="0"/>
                <a:cs typeface="Noto Serif" panose="02020600060500020200" pitchFamily="18" charset="0"/>
              </a:rPr>
              <a:t>STEP 4:</a:t>
            </a:r>
            <a:r>
              <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rPr>
              <a:t>   </a:t>
            </a:r>
            <a:r>
              <a:rPr lang="en-US" b="1"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rPr>
              <a:t>Explore</a:t>
            </a:r>
            <a:r>
              <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rPr>
              <a:t> your options for participating </a:t>
            </a:r>
          </a:p>
          <a:p>
            <a:pPr defTabSz="514350"/>
            <a:r>
              <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rPr>
              <a:t>		(</a:t>
            </a:r>
            <a:r>
              <a:rPr lang="en-US" dirty="0">
                <a:solidFill>
                  <a:srgbClr val="C00000"/>
                </a:solidFill>
                <a:latin typeface="Lato" panose="020F0502020204030203" pitchFamily="34" charset="77"/>
                <a:ea typeface="Noto Serif" panose="02020600060500020200" pitchFamily="18" charset="0"/>
                <a:cs typeface="Noto Serif" panose="02020600060500020200" pitchFamily="18" charset="0"/>
              </a:rPr>
              <a:t>DNA screening </a:t>
            </a:r>
            <a:r>
              <a:rPr lang="en-US" dirty="0">
                <a:solidFill>
                  <a:prstClr val="black"/>
                </a:solidFill>
                <a:latin typeface="Lato" panose="020F0502020204030203" pitchFamily="34" charset="77"/>
                <a:ea typeface="Noto Serif" panose="02020600060500020200" pitchFamily="18" charset="0"/>
                <a:cs typeface="Noto Serif" panose="02020600060500020200" pitchFamily="18" charset="0"/>
              </a:rPr>
              <a:t>&amp;</a:t>
            </a:r>
            <a:r>
              <a:rPr lang="en-US" dirty="0">
                <a:solidFill>
                  <a:srgbClr val="C00000"/>
                </a:solidFill>
                <a:latin typeface="Lato" panose="020F0502020204030203" pitchFamily="34" charset="77"/>
                <a:ea typeface="Noto Serif" panose="02020600060500020200" pitchFamily="18" charset="0"/>
                <a:cs typeface="Noto Serif" panose="02020600060500020200" pitchFamily="18" charset="0"/>
              </a:rPr>
              <a:t> Surveys</a:t>
            </a:r>
            <a:r>
              <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rPr>
              <a:t>)</a:t>
            </a:r>
            <a:br>
              <a:rPr lang="en-US" dirty="0">
                <a:solidFill>
                  <a:prstClr val="black"/>
                </a:solidFill>
                <a:latin typeface="Lato" panose="020F0502020204030203" pitchFamily="34" charset="77"/>
                <a:ea typeface="Noto Serif" panose="02020600060500020200" pitchFamily="18" charset="0"/>
                <a:cs typeface="Noto Serif" panose="02020600060500020200" pitchFamily="18" charset="0"/>
              </a:rPr>
            </a:br>
            <a:endPar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endParaRPr>
          </a:p>
          <a:p>
            <a:pPr defTabSz="514350"/>
            <a:r>
              <a:rPr lang="en-US" b="1" dirty="0">
                <a:solidFill>
                  <a:prstClr val="black">
                    <a:lumMod val="50000"/>
                  </a:prstClr>
                </a:solidFill>
                <a:latin typeface="Lato Black" panose="020F0502020204030203" pitchFamily="34" charset="77"/>
              </a:rPr>
              <a:t>STEP 5:  </a:t>
            </a:r>
            <a:r>
              <a:rPr lang="en-US" dirty="0">
                <a:solidFill>
                  <a:prstClr val="black"/>
                </a:solidFill>
                <a:latin typeface="Lato" panose="020F0502020204030203" pitchFamily="34" charset="77"/>
              </a:rPr>
              <a:t>If you choose to donate your DNA for genetic 	  	   screening,</a:t>
            </a:r>
            <a:r>
              <a:rPr lang="en-US" dirty="0">
                <a:solidFill>
                  <a:srgbClr val="FF0000"/>
                </a:solidFill>
                <a:latin typeface="Lato" panose="020F0502020204030203" pitchFamily="34" charset="77"/>
              </a:rPr>
              <a:t> </a:t>
            </a:r>
            <a:r>
              <a:rPr lang="en-US" b="1" dirty="0">
                <a:solidFill>
                  <a:srgbClr val="FF0000"/>
                </a:solidFill>
                <a:latin typeface="Lato" panose="020F0502020204030203" pitchFamily="34" charset="77"/>
              </a:rPr>
              <a:t>request a HOP Kit and receive it in the mail.</a:t>
            </a:r>
            <a:endPar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endParaRPr>
          </a:p>
        </p:txBody>
      </p:sp>
      <p:sp>
        <p:nvSpPr>
          <p:cNvPr id="17" name="Title 1">
            <a:extLst>
              <a:ext uri="{FF2B5EF4-FFF2-40B4-BE49-F238E27FC236}">
                <a16:creationId xmlns:a16="http://schemas.microsoft.com/office/drawing/2014/main" id="{3010209E-083C-064A-91A6-329AEAAF9576}"/>
              </a:ext>
            </a:extLst>
          </p:cNvPr>
          <p:cNvSpPr>
            <a:spLocks noGrp="1"/>
          </p:cNvSpPr>
          <p:nvPr>
            <p:ph type="title"/>
          </p:nvPr>
        </p:nvSpPr>
        <p:spPr>
          <a:xfrm>
            <a:off x="2451896" y="180646"/>
            <a:ext cx="5506349" cy="642938"/>
          </a:xfrm>
        </p:spPr>
        <p:txBody>
          <a:bodyPr>
            <a:noAutofit/>
          </a:bodyPr>
          <a:lstStyle/>
          <a:p>
            <a:pPr algn="ctr"/>
            <a:r>
              <a:rPr lang="en-US" sz="4050" b="1" dirty="0">
                <a:latin typeface="Lato Black" panose="020F0502020204030203" pitchFamily="34" charset="77"/>
                <a:ea typeface="Noto Serif" panose="02020600060500020200" pitchFamily="18" charset="0"/>
                <a:cs typeface="Noto Serif" panose="02020600060500020200" pitchFamily="18" charset="0"/>
              </a:rPr>
              <a:t>How</a:t>
            </a:r>
            <a:r>
              <a:rPr lang="en-US" sz="2700" b="1" dirty="0">
                <a:latin typeface="Lato"/>
                <a:ea typeface="Noto Serif" panose="02020600060500020200" pitchFamily="18" charset="0"/>
                <a:cs typeface="Noto Serif" panose="02020600060500020200" pitchFamily="18" charset="0"/>
              </a:rPr>
              <a:t> to participate in </a:t>
            </a:r>
            <a:r>
              <a:rPr lang="en-US" sz="2700" b="1" dirty="0">
                <a:solidFill>
                  <a:srgbClr val="C00000"/>
                </a:solidFill>
                <a:latin typeface="Lato Black" panose="020F0502020204030203" pitchFamily="34" charset="77"/>
                <a:ea typeface="Noto Serif" panose="02020600060500020200" pitchFamily="18" charset="0"/>
                <a:cs typeface="Noto Serif" panose="02020600060500020200" pitchFamily="18" charset="0"/>
              </a:rPr>
              <a:t>HOP</a:t>
            </a:r>
            <a:endParaRPr lang="en-US" sz="2700" b="1" dirty="0">
              <a:latin typeface="Lato Black" panose="020F0502020204030203" pitchFamily="34" charset="77"/>
              <a:ea typeface="Noto Serif" panose="02020600060500020200" pitchFamily="18" charset="0"/>
              <a:cs typeface="Noto Serif" panose="02020600060500020200" pitchFamily="18" charset="0"/>
            </a:endParaRPr>
          </a:p>
        </p:txBody>
      </p:sp>
      <p:sp>
        <p:nvSpPr>
          <p:cNvPr id="21" name="Rectangle 20">
            <a:extLst>
              <a:ext uri="{FF2B5EF4-FFF2-40B4-BE49-F238E27FC236}">
                <a16:creationId xmlns:a16="http://schemas.microsoft.com/office/drawing/2014/main" id="{9FF5C2A3-69D9-1446-8353-81007AF05D19}"/>
              </a:ext>
            </a:extLst>
          </p:cNvPr>
          <p:cNvSpPr/>
          <p:nvPr/>
        </p:nvSpPr>
        <p:spPr>
          <a:xfrm>
            <a:off x="4256198" y="4491763"/>
            <a:ext cx="1951118" cy="507831"/>
          </a:xfrm>
          <a:prstGeom prst="rect">
            <a:avLst/>
          </a:prstGeom>
        </p:spPr>
        <p:txBody>
          <a:bodyPr wrap="square" anchor="t">
            <a:spAutoFit/>
          </a:bodyPr>
          <a:lstStyle/>
          <a:p>
            <a:pPr algn="ctr" defTabSz="514350"/>
            <a:r>
              <a:rPr lang="en-US" sz="1350" b="1" dirty="0">
                <a:solidFill>
                  <a:srgbClr val="C00000"/>
                </a:solidFill>
                <a:latin typeface="Lato"/>
                <a:ea typeface="Lato" panose="020F0502020204030203" pitchFamily="34" charset="0"/>
                <a:cs typeface="Lato" panose="020F0502020204030203" pitchFamily="34" charset="0"/>
              </a:rPr>
              <a:t>HOP</a:t>
            </a:r>
            <a:r>
              <a:rPr lang="en-US" sz="1350" dirty="0">
                <a:solidFill>
                  <a:prstClr val="black">
                    <a:lumMod val="50000"/>
                  </a:prstClr>
                </a:solidFill>
                <a:latin typeface="Lato"/>
                <a:ea typeface="Lato" panose="020F0502020204030203" pitchFamily="34" charset="0"/>
                <a:cs typeface="Lato" panose="020F0502020204030203" pitchFamily="34" charset="0"/>
              </a:rPr>
              <a:t> app is HIPAA compliant! </a:t>
            </a:r>
            <a:endParaRPr lang="en-US" sz="1350" dirty="0">
              <a:solidFill>
                <a:prstClr val="black">
                  <a:lumMod val="50000"/>
                </a:prstClr>
              </a:solidFill>
              <a:latin typeface="Lato"/>
              <a:ea typeface="Noto Serif" panose="02020600060500020200" pitchFamily="18" charset="0"/>
              <a:cs typeface="Noto Serif" panose="02020600060500020200" pitchFamily="18" charset="0"/>
            </a:endParaRPr>
          </a:p>
        </p:txBody>
      </p:sp>
      <p:pic>
        <p:nvPicPr>
          <p:cNvPr id="23" name="Picture 22">
            <a:extLst>
              <a:ext uri="{FF2B5EF4-FFF2-40B4-BE49-F238E27FC236}">
                <a16:creationId xmlns:a16="http://schemas.microsoft.com/office/drawing/2014/main" id="{1AE842C3-FD5E-E342-BE5C-E1E8325E712B}"/>
              </a:ext>
            </a:extLst>
          </p:cNvPr>
          <p:cNvPicPr>
            <a:picLocks noChangeAspect="1"/>
          </p:cNvPicPr>
          <p:nvPr/>
        </p:nvPicPr>
        <p:blipFill>
          <a:blip r:embed="rId6"/>
          <a:stretch>
            <a:fillRect/>
          </a:stretch>
        </p:blipFill>
        <p:spPr>
          <a:xfrm>
            <a:off x="3222831" y="4424995"/>
            <a:ext cx="1155617" cy="618284"/>
          </a:xfrm>
          <a:prstGeom prst="rect">
            <a:avLst/>
          </a:prstGeom>
        </p:spPr>
      </p:pic>
    </p:spTree>
    <p:extLst>
      <p:ext uri="{BB962C8B-B14F-4D97-AF65-F5344CB8AC3E}">
        <p14:creationId xmlns:p14="http://schemas.microsoft.com/office/powerpoint/2010/main" val="99341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593" y="964769"/>
            <a:ext cx="8853407" cy="3667953"/>
          </a:xfrm>
        </p:spPr>
        <p:txBody>
          <a:bodyPr>
            <a:noAutofit/>
          </a:bodyPr>
          <a:lstStyle/>
          <a:p>
            <a:r>
              <a:rPr lang="en-US" sz="1500" b="1" dirty="0">
                <a:latin typeface="Lato" panose="020F0502020204030203" pitchFamily="34" charset="0"/>
                <a:ea typeface="Lato" panose="020F0502020204030203" pitchFamily="34" charset="0"/>
                <a:cs typeface="Lato" panose="020F0502020204030203" pitchFamily="34" charset="0"/>
              </a:rPr>
              <a:t>SURVEYS:</a:t>
            </a:r>
          </a:p>
          <a:p>
            <a:pPr lvl="1"/>
            <a:r>
              <a:rPr lang="en-US" sz="1200" b="1" dirty="0">
                <a:latin typeface="Lato" panose="020F0502020204030203" pitchFamily="34" charset="0"/>
                <a:ea typeface="Lato" panose="020F0502020204030203" pitchFamily="34" charset="0"/>
                <a:cs typeface="Lato" panose="020F0502020204030203" pitchFamily="34" charset="0"/>
              </a:rPr>
              <a:t>Demographics</a:t>
            </a:r>
          </a:p>
          <a:p>
            <a:pPr lvl="1"/>
            <a:r>
              <a:rPr lang="en-US" sz="1200" b="1" dirty="0">
                <a:latin typeface="Lato" panose="020F0502020204030203" pitchFamily="34" charset="0"/>
                <a:ea typeface="Lato" panose="020F0502020204030203" pitchFamily="34" charset="0"/>
                <a:cs typeface="Lato" panose="020F0502020204030203" pitchFamily="34" charset="0"/>
              </a:rPr>
              <a:t>COVID-19 &amp; You</a:t>
            </a:r>
            <a:br>
              <a:rPr lang="en-US" sz="1200" dirty="0">
                <a:latin typeface="Lato" panose="020F0502020204030203" pitchFamily="34" charset="0"/>
                <a:ea typeface="Lato" panose="020F0502020204030203" pitchFamily="34" charset="0"/>
                <a:cs typeface="Lato" panose="020F0502020204030203" pitchFamily="34" charset="0"/>
              </a:rPr>
            </a:br>
            <a:r>
              <a:rPr lang="en-US" sz="1050" dirty="0">
                <a:latin typeface="Lato" panose="020F0502020204030203" pitchFamily="34" charset="0"/>
                <a:ea typeface="Lato" panose="020F0502020204030203" pitchFamily="34" charset="0"/>
                <a:cs typeface="Lato" panose="020F0502020204030203" pitchFamily="34" charset="0"/>
              </a:rPr>
              <a:t>Understanding how the pandemic has affected cancer risk, prevention, and screening behaviors.</a:t>
            </a:r>
          </a:p>
          <a:p>
            <a:pPr lvl="1"/>
            <a:r>
              <a:rPr lang="en-US" sz="1200" b="1" dirty="0">
                <a:latin typeface="Lato" panose="020F0502020204030203" pitchFamily="34" charset="0"/>
                <a:ea typeface="Lato" panose="020F0502020204030203" pitchFamily="34" charset="0"/>
                <a:cs typeface="Lato" panose="020F0502020204030203" pitchFamily="34" charset="0"/>
              </a:rPr>
              <a:t>Behaviors</a:t>
            </a:r>
            <a:br>
              <a:rPr lang="en-US" sz="1200" dirty="0">
                <a:latin typeface="Lato" panose="020F0502020204030203" pitchFamily="34" charset="0"/>
                <a:ea typeface="Lato" panose="020F0502020204030203" pitchFamily="34" charset="0"/>
                <a:cs typeface="Lato" panose="020F0502020204030203" pitchFamily="34" charset="0"/>
              </a:rPr>
            </a:br>
            <a:r>
              <a:rPr lang="en-US" sz="1050" dirty="0">
                <a:latin typeface="Lato" panose="020F0502020204030203" pitchFamily="34" charset="0"/>
                <a:ea typeface="Lato" panose="020F0502020204030203" pitchFamily="34" charset="0"/>
                <a:cs typeface="Lato" panose="020F0502020204030203" pitchFamily="34" charset="0"/>
              </a:rPr>
              <a:t>Examining the relationship between chronic disease risk and behaviors like smoking cigarettes and drinking alcohol.</a:t>
            </a:r>
          </a:p>
          <a:p>
            <a:pPr lvl="1"/>
            <a:r>
              <a:rPr lang="en-US" sz="1200" b="1" dirty="0">
                <a:latin typeface="Lato" panose="020F0502020204030203" pitchFamily="34" charset="0"/>
                <a:ea typeface="Lato" panose="020F0502020204030203" pitchFamily="34" charset="0"/>
                <a:cs typeface="Lato" panose="020F0502020204030203" pitchFamily="34" charset="0"/>
              </a:rPr>
              <a:t>Cancer History</a:t>
            </a:r>
            <a:br>
              <a:rPr lang="en-US" sz="1200" dirty="0">
                <a:latin typeface="Lato" panose="020F0502020204030203" pitchFamily="34" charset="0"/>
                <a:ea typeface="Lato" panose="020F0502020204030203" pitchFamily="34" charset="0"/>
                <a:cs typeface="Lato" panose="020F0502020204030203" pitchFamily="34" charset="0"/>
              </a:rPr>
            </a:br>
            <a:r>
              <a:rPr lang="en-US" sz="1050" dirty="0">
                <a:latin typeface="Lato" panose="020F0502020204030203" pitchFamily="34" charset="0"/>
                <a:ea typeface="Lato" panose="020F0502020204030203" pitchFamily="34" charset="0"/>
                <a:cs typeface="Lato" panose="020F0502020204030203" pitchFamily="34" charset="0"/>
              </a:rPr>
              <a:t>Helping researchers to understand past cancer diagnosis and known family history.</a:t>
            </a:r>
            <a:endParaRPr lang="en-US" sz="1200" dirty="0">
              <a:latin typeface="Lato" panose="020F0502020204030203" pitchFamily="34" charset="0"/>
              <a:ea typeface="Lato" panose="020F0502020204030203" pitchFamily="34" charset="0"/>
              <a:cs typeface="Lato" panose="020F0502020204030203" pitchFamily="34" charset="0"/>
            </a:endParaRPr>
          </a:p>
          <a:p>
            <a:pPr lvl="1"/>
            <a:r>
              <a:rPr lang="en-US" sz="1200" b="1" dirty="0">
                <a:latin typeface="Lato" panose="020F0502020204030203" pitchFamily="34" charset="0"/>
                <a:ea typeface="Lato" panose="020F0502020204030203" pitchFamily="34" charset="0"/>
                <a:cs typeface="Lato" panose="020F0502020204030203" pitchFamily="34" charset="0"/>
              </a:rPr>
              <a:t>Colorectal History</a:t>
            </a:r>
            <a:br>
              <a:rPr lang="en-US" sz="1200" dirty="0">
                <a:latin typeface="Lato" panose="020F0502020204030203" pitchFamily="34" charset="0"/>
                <a:ea typeface="Lato" panose="020F0502020204030203" pitchFamily="34" charset="0"/>
                <a:cs typeface="Lato" panose="020F0502020204030203" pitchFamily="34" charset="0"/>
              </a:rPr>
            </a:br>
            <a:r>
              <a:rPr lang="en-US" sz="1050" dirty="0">
                <a:latin typeface="Lato" panose="020F0502020204030203" pitchFamily="34" charset="0"/>
                <a:ea typeface="Lato" panose="020F0502020204030203" pitchFamily="34" charset="0"/>
                <a:cs typeface="Lato" panose="020F0502020204030203" pitchFamily="34" charset="0"/>
              </a:rPr>
              <a:t>Personal and family history related to colorectal cancer and disease.</a:t>
            </a:r>
          </a:p>
          <a:p>
            <a:pPr lvl="1"/>
            <a:r>
              <a:rPr lang="en-US" sz="1200" b="1" dirty="0">
                <a:latin typeface="Lato" panose="020F0502020204030203" pitchFamily="34" charset="0"/>
                <a:ea typeface="Lato" panose="020F0502020204030203" pitchFamily="34" charset="0"/>
                <a:cs typeface="Lato" panose="020F0502020204030203" pitchFamily="34" charset="0"/>
              </a:rPr>
              <a:t>Lifestyle</a:t>
            </a:r>
            <a:br>
              <a:rPr lang="en-US" sz="1200" dirty="0">
                <a:latin typeface="Lato" panose="020F0502020204030203" pitchFamily="34" charset="0"/>
                <a:ea typeface="Lato" panose="020F0502020204030203" pitchFamily="34" charset="0"/>
                <a:cs typeface="Lato" panose="020F0502020204030203" pitchFamily="34" charset="0"/>
              </a:rPr>
            </a:br>
            <a:r>
              <a:rPr lang="en-US" sz="1050" dirty="0">
                <a:latin typeface="Lato" panose="020F0502020204030203" pitchFamily="34" charset="0"/>
                <a:ea typeface="Lato" panose="020F0502020204030203" pitchFamily="34" charset="0"/>
                <a:cs typeface="Lato" panose="020F0502020204030203" pitchFamily="34" charset="0"/>
              </a:rPr>
              <a:t>Tell us about you! Knowing more about your everyday lifestyle helps us have a fuller understanding of our participants and how health impacts their life.</a:t>
            </a:r>
          </a:p>
          <a:p>
            <a:pPr lvl="1"/>
            <a:r>
              <a:rPr lang="en-US" sz="1200" b="1" dirty="0">
                <a:latin typeface="Lato" panose="020F0502020204030203" pitchFamily="34" charset="0"/>
                <a:ea typeface="Lato" panose="020F0502020204030203" pitchFamily="34" charset="0"/>
                <a:cs typeface="Lato" panose="020F0502020204030203" pitchFamily="34" charset="0"/>
              </a:rPr>
              <a:t>Stress</a:t>
            </a:r>
            <a:br>
              <a:rPr lang="en-US" sz="1200" dirty="0">
                <a:latin typeface="Lato" panose="020F0502020204030203" pitchFamily="34" charset="0"/>
                <a:ea typeface="Lato" panose="020F0502020204030203" pitchFamily="34" charset="0"/>
                <a:cs typeface="Lato" panose="020F0502020204030203" pitchFamily="34" charset="0"/>
              </a:rPr>
            </a:br>
            <a:r>
              <a:rPr lang="en-US" sz="1050" dirty="0">
                <a:latin typeface="Lato" panose="020F0502020204030203" pitchFamily="34" charset="0"/>
                <a:ea typeface="Lato" panose="020F0502020204030203" pitchFamily="34" charset="0"/>
                <a:cs typeface="Lato" panose="020F0502020204030203" pitchFamily="34" charset="0"/>
              </a:rPr>
              <a:t>Understanding your experiences with stress over the last month</a:t>
            </a:r>
          </a:p>
          <a:p>
            <a:r>
              <a:rPr lang="en-US" sz="1500" b="1" dirty="0">
                <a:latin typeface="Lato" panose="020F0502020204030203" pitchFamily="34" charset="0"/>
                <a:ea typeface="Lato" panose="020F0502020204030203" pitchFamily="34" charset="0"/>
                <a:cs typeface="Lato" panose="020F0502020204030203" pitchFamily="34" charset="0"/>
              </a:rPr>
              <a:t>SAMPLES</a:t>
            </a:r>
            <a:r>
              <a:rPr lang="en-US" sz="1350" dirty="0">
                <a:latin typeface="Lato" panose="020F0502020204030203" pitchFamily="34" charset="0"/>
                <a:ea typeface="Lato" panose="020F0502020204030203" pitchFamily="34" charset="0"/>
                <a:cs typeface="Lato" panose="020F0502020204030203" pitchFamily="34" charset="0"/>
              </a:rPr>
              <a:t>:</a:t>
            </a:r>
          </a:p>
          <a:p>
            <a:pPr lvl="1"/>
            <a:r>
              <a:rPr lang="en-US" sz="1200" b="1" dirty="0">
                <a:latin typeface="Lato" panose="020F0502020204030203" pitchFamily="34" charset="0"/>
                <a:ea typeface="Lato" panose="020F0502020204030203" pitchFamily="34" charset="0"/>
                <a:cs typeface="Lato" panose="020F0502020204030203" pitchFamily="34" charset="0"/>
              </a:rPr>
              <a:t>Saliva</a:t>
            </a:r>
            <a:r>
              <a:rPr lang="en-US" sz="1050" dirty="0">
                <a:latin typeface="Lato" panose="020F0502020204030203" pitchFamily="34" charset="0"/>
                <a:ea typeface="Lato" panose="020F0502020204030203" pitchFamily="34" charset="0"/>
                <a:cs typeface="Lato" panose="020F0502020204030203" pitchFamily="34" charset="0"/>
              </a:rPr>
              <a:t> </a:t>
            </a:r>
          </a:p>
          <a:p>
            <a:pPr marL="342900" lvl="1" indent="0">
              <a:buNone/>
            </a:pPr>
            <a:r>
              <a:rPr lang="en-US" sz="1050" dirty="0">
                <a:latin typeface="Lato" panose="020F0502020204030203" pitchFamily="34" charset="0"/>
                <a:ea typeface="Lato" panose="020F0502020204030203" pitchFamily="34" charset="0"/>
                <a:cs typeface="Lato" panose="020F0502020204030203" pitchFamily="34" charset="0"/>
              </a:rPr>
              <a:t>	Sample for genetic screening</a:t>
            </a:r>
          </a:p>
        </p:txBody>
      </p:sp>
      <p:sp>
        <p:nvSpPr>
          <p:cNvPr id="4" name="Title 2"/>
          <p:cNvSpPr txBox="1">
            <a:spLocks noGrp="1"/>
          </p:cNvSpPr>
          <p:nvPr>
            <p:ph type="title"/>
          </p:nvPr>
        </p:nvSpPr>
        <p:spPr>
          <a:xfrm>
            <a:off x="-475604" y="109537"/>
            <a:ext cx="7886700" cy="994172"/>
          </a:xfrm>
          <a:prstGeom prst="rect">
            <a:avLst/>
          </a:prstGeom>
        </p:spPr>
        <p:txBody>
          <a:bodyPr>
            <a:noAutofit/>
          </a:bodyPr>
          <a:lstStyle>
            <a:lvl1pPr algn="ctr" defTabSz="457200" rtl="0" eaLnBrk="1" latinLnBrk="0" hangingPunct="1">
              <a:spcBef>
                <a:spcPct val="0"/>
              </a:spcBef>
              <a:buNone/>
              <a:defRPr sz="4400" b="0" i="0" kern="1200">
                <a:solidFill>
                  <a:schemeClr val="accent3"/>
                </a:solidFill>
                <a:latin typeface="Lato Regular"/>
                <a:ea typeface="+mj-ea"/>
                <a:cs typeface="Lato Regular"/>
              </a:defRPr>
            </a:lvl1pPr>
          </a:lstStyle>
          <a:p>
            <a:r>
              <a:rPr lang="en-US" sz="3000" b="1" dirty="0">
                <a:solidFill>
                  <a:schemeClr val="tx1"/>
                </a:solidFill>
                <a:latin typeface="Lato" panose="020F0502020204030203" pitchFamily="34" charset="0"/>
                <a:ea typeface="Lato" panose="020F0502020204030203" pitchFamily="34" charset="0"/>
                <a:cs typeface="Lato" panose="020F0502020204030203" pitchFamily="34" charset="0"/>
              </a:rPr>
              <a:t>WHAT is </a:t>
            </a:r>
            <a:r>
              <a:rPr lang="en-US" sz="3000" b="1" dirty="0">
                <a:solidFill>
                  <a:srgbClr val="C00000"/>
                </a:solidFill>
                <a:latin typeface="Lato" panose="020F0502020204030203" pitchFamily="34" charset="0"/>
                <a:ea typeface="Lato" panose="020F0502020204030203" pitchFamily="34" charset="0"/>
                <a:cs typeface="Lato" panose="020F0502020204030203" pitchFamily="34" charset="0"/>
              </a:rPr>
              <a:t>HOP</a:t>
            </a:r>
            <a:r>
              <a:rPr lang="en-US" sz="3000" b="1" dirty="0">
                <a:latin typeface="Lato" panose="020F0502020204030203" pitchFamily="34" charset="0"/>
                <a:ea typeface="Lato" panose="020F0502020204030203" pitchFamily="34" charset="0"/>
                <a:cs typeface="Lato" panose="020F0502020204030203" pitchFamily="34" charset="0"/>
              </a:rPr>
              <a:t> </a:t>
            </a:r>
            <a:r>
              <a:rPr lang="en-US" sz="3000" b="1" dirty="0">
                <a:solidFill>
                  <a:schemeClr val="tx1"/>
                </a:solidFill>
                <a:latin typeface="Lato" panose="020F0502020204030203" pitchFamily="34" charset="0"/>
                <a:ea typeface="Lato" panose="020F0502020204030203" pitchFamily="34" charset="0"/>
                <a:cs typeface="Lato" panose="020F0502020204030203" pitchFamily="34" charset="0"/>
              </a:rPr>
              <a:t>Collecting?</a:t>
            </a:r>
          </a:p>
        </p:txBody>
      </p:sp>
      <p:pic>
        <p:nvPicPr>
          <p:cNvPr id="1026" name="Picture 2" descr="https://healthyoregonproject.com/wp-content/uploads/2020/10/people-grou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667" y="109537"/>
            <a:ext cx="1813525" cy="145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44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176500"/>
            <a:ext cx="9144000" cy="621158"/>
          </a:xfrm>
          <a:prstGeom prst="rect">
            <a:avLst/>
          </a:prstGeom>
        </p:spPr>
        <p:txBody>
          <a:bodyPr>
            <a:noAutofit/>
          </a:bodyPr>
          <a:lstStyle>
            <a:lvl1pPr algn="ctr" defTabSz="457200" rtl="0" eaLnBrk="1" latinLnBrk="0" hangingPunct="1">
              <a:spcBef>
                <a:spcPct val="0"/>
              </a:spcBef>
              <a:buNone/>
              <a:defRPr sz="4400" b="0" i="0" kern="1200">
                <a:solidFill>
                  <a:schemeClr val="accent3"/>
                </a:solidFill>
                <a:latin typeface="Lato Regular"/>
                <a:ea typeface="+mj-ea"/>
                <a:cs typeface="Lato Regular"/>
              </a:defRPr>
            </a:lvl1pPr>
          </a:lstStyle>
          <a:p>
            <a:pPr defTabSz="342900"/>
            <a:r>
              <a:rPr lang="en-US" sz="3000" b="1" dirty="0">
                <a:solidFill>
                  <a:prstClr val="black"/>
                </a:solidFill>
                <a:latin typeface="Lato" panose="020F0502020204030203" pitchFamily="34" charset="0"/>
                <a:ea typeface="Lato" panose="020F0502020204030203" pitchFamily="34" charset="0"/>
                <a:cs typeface="Lato" panose="020F0502020204030203" pitchFamily="34" charset="0"/>
              </a:rPr>
              <a:t>WHAT Is </a:t>
            </a:r>
            <a:r>
              <a:rPr lang="en-US" sz="3000" b="1" dirty="0">
                <a:solidFill>
                  <a:srgbClr val="C00000"/>
                </a:solidFill>
                <a:latin typeface="Lato" panose="020F0502020204030203" pitchFamily="34" charset="0"/>
                <a:ea typeface="Lato" panose="020F0502020204030203" pitchFamily="34" charset="0"/>
                <a:cs typeface="Lato" panose="020F0502020204030203" pitchFamily="34" charset="0"/>
              </a:rPr>
              <a:t>HOP</a:t>
            </a:r>
            <a:r>
              <a:rPr lang="en-US" sz="3000" b="1" dirty="0">
                <a:solidFill>
                  <a:srgbClr val="A5A5A5"/>
                </a:solidFill>
                <a:latin typeface="Lato" panose="020F0502020204030203" pitchFamily="34" charset="0"/>
                <a:ea typeface="Lato" panose="020F0502020204030203" pitchFamily="34" charset="0"/>
                <a:cs typeface="Lato" panose="020F0502020204030203" pitchFamily="34" charset="0"/>
              </a:rPr>
              <a:t> </a:t>
            </a:r>
            <a:r>
              <a:rPr lang="en-US" sz="3000" b="1" dirty="0">
                <a:solidFill>
                  <a:prstClr val="black"/>
                </a:solidFill>
                <a:latin typeface="Lato" panose="020F0502020204030203" pitchFamily="34" charset="0"/>
                <a:ea typeface="Lato" panose="020F0502020204030203" pitchFamily="34" charset="0"/>
                <a:cs typeface="Lato" panose="020F0502020204030203" pitchFamily="34" charset="0"/>
              </a:rPr>
              <a:t>Screening For?</a:t>
            </a:r>
          </a:p>
        </p:txBody>
      </p:sp>
      <p:sp>
        <p:nvSpPr>
          <p:cNvPr id="5" name="Rectangle 4"/>
          <p:cNvSpPr/>
          <p:nvPr/>
        </p:nvSpPr>
        <p:spPr>
          <a:xfrm>
            <a:off x="339327" y="1012947"/>
            <a:ext cx="5586904" cy="3924151"/>
          </a:xfrm>
          <a:prstGeom prst="rect">
            <a:avLst/>
          </a:prstGeom>
        </p:spPr>
        <p:txBody>
          <a:bodyPr wrap="square" anchor="t">
            <a:spAutoFit/>
          </a:bodyPr>
          <a:lstStyle/>
          <a:p>
            <a:pPr defTabSz="685800"/>
            <a:r>
              <a:rPr lang="en-US" sz="2100" b="1"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Inherited Cancer Syndromes </a:t>
            </a:r>
          </a:p>
          <a:p>
            <a:pPr defTabSz="685800"/>
            <a:r>
              <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(5-10% of all cancers)</a:t>
            </a:r>
          </a:p>
          <a:p>
            <a:pPr defTabSz="685800"/>
            <a:endPar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endParaRPr>
          </a:p>
          <a:p>
            <a:pPr defTabSz="685800"/>
            <a:r>
              <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Population-based </a:t>
            </a:r>
            <a:r>
              <a:rPr lang="en-US" sz="2100" b="1"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genetic testing</a:t>
            </a:r>
            <a:r>
              <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 for known cancer-related genetic mutations. </a:t>
            </a:r>
          </a:p>
          <a:p>
            <a:pPr defTabSz="685800"/>
            <a:endPar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endParaRPr>
          </a:p>
          <a:p>
            <a:pPr marL="342900" indent="-342900" defTabSz="685800">
              <a:buFont typeface="Arial" panose="020B0604020202020204" pitchFamily="34" charset="0"/>
              <a:buChar char="•"/>
            </a:pPr>
            <a:r>
              <a:rPr lang="en-US" sz="2100" b="1"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32 genes </a:t>
            </a:r>
            <a:r>
              <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associated with increased risk of cancer </a:t>
            </a:r>
            <a:br>
              <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br>
            <a:endPar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endParaRPr>
          </a:p>
          <a:p>
            <a:pPr marL="342900" indent="-342900" defTabSz="685800">
              <a:buFont typeface="Arial" panose="020B0604020202020204" pitchFamily="34" charset="0"/>
              <a:buChar char="•"/>
            </a:pPr>
            <a:r>
              <a:rPr lang="en-US" sz="2100" dirty="0">
                <a:solidFill>
                  <a:srgbClr val="E7E6E6">
                    <a:lumMod val="25000"/>
                  </a:srgbClr>
                </a:solidFill>
                <a:latin typeface="Noto Serif" panose="02020600060500020200" pitchFamily="18" charset="0"/>
                <a:ea typeface="Noto Serif" panose="02020600060500020200" pitchFamily="18" charset="0"/>
                <a:cs typeface="Noto Serif" panose="02020600060500020200" pitchFamily="18" charset="0"/>
              </a:rPr>
              <a:t>Medically actionable per NCCN guidelines</a:t>
            </a:r>
            <a:endParaRPr lang="en-US" dirty="0">
              <a:solidFill>
                <a:srgbClr val="E7E6E6">
                  <a:lumMod val="25000"/>
                </a:srgbClr>
              </a:solidFill>
              <a:latin typeface="Lato"/>
              <a:ea typeface="Noto Serif" panose="02020600060500020200" pitchFamily="18" charset="0"/>
              <a:cs typeface="Noto Serif" panose="02020600060500020200" pitchFamily="18" charset="0"/>
            </a:endParaRPr>
          </a:p>
          <a:p>
            <a:pPr marL="342900" lvl="1" defTabSz="685800"/>
            <a:endParaRPr lang="en-US" dirty="0">
              <a:solidFill>
                <a:prstClr val="black">
                  <a:lumMod val="50000"/>
                </a:prstClr>
              </a:solidFill>
              <a:latin typeface="Lato" panose="020F0502020204030203" pitchFamily="34" charset="77"/>
              <a:ea typeface="Noto Serif" panose="02020600060500020200" pitchFamily="18" charset="0"/>
              <a:cs typeface="Noto Serif" panose="02020600060500020200" pitchFamily="18" charset="0"/>
            </a:endParaRPr>
          </a:p>
        </p:txBody>
      </p:sp>
      <p:pic>
        <p:nvPicPr>
          <p:cNvPr id="3" name="Picture 2" descr="Related image">
            <a:extLst>
              <a:ext uri="{FF2B5EF4-FFF2-40B4-BE49-F238E27FC236}">
                <a16:creationId xmlns:a16="http://schemas.microsoft.com/office/drawing/2014/main" id="{44695152-C7BF-4685-92EF-DA94EC338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971" y="947460"/>
            <a:ext cx="2908238" cy="2554514"/>
          </a:xfrm>
          <a:prstGeom prst="rect">
            <a:avLst/>
          </a:prstGeom>
          <a:noFill/>
        </p:spPr>
      </p:pic>
      <p:pic>
        <p:nvPicPr>
          <p:cNvPr id="9" name="Picture 8">
            <a:extLst>
              <a:ext uri="{FF2B5EF4-FFF2-40B4-BE49-F238E27FC236}">
                <a16:creationId xmlns:a16="http://schemas.microsoft.com/office/drawing/2014/main" id="{02DCC205-6DFE-9040-98DD-B985CADEE655}"/>
              </a:ext>
            </a:extLst>
          </p:cNvPr>
          <p:cNvPicPr>
            <a:picLocks noChangeAspect="1"/>
          </p:cNvPicPr>
          <p:nvPr/>
        </p:nvPicPr>
        <p:blipFill>
          <a:blip r:embed="rId4"/>
          <a:stretch>
            <a:fillRect/>
          </a:stretch>
        </p:blipFill>
        <p:spPr>
          <a:xfrm>
            <a:off x="8369565" y="4163762"/>
            <a:ext cx="465154" cy="792143"/>
          </a:xfrm>
          <a:prstGeom prst="rect">
            <a:avLst/>
          </a:prstGeom>
        </p:spPr>
      </p:pic>
      <p:pic>
        <p:nvPicPr>
          <p:cNvPr id="10" name="Content Placeholder 12">
            <a:extLst>
              <a:ext uri="{FF2B5EF4-FFF2-40B4-BE49-F238E27FC236}">
                <a16:creationId xmlns:a16="http://schemas.microsoft.com/office/drawing/2014/main" id="{472ACA1E-DE67-0E4A-A61B-F32C9B5E5BF2}"/>
              </a:ext>
            </a:extLst>
          </p:cNvPr>
          <p:cNvPicPr>
            <a:picLocks noChangeAspect="1"/>
          </p:cNvPicPr>
          <p:nvPr/>
        </p:nvPicPr>
        <p:blipFill>
          <a:blip r:embed="rId5"/>
          <a:stretch>
            <a:fillRect/>
          </a:stretch>
        </p:blipFill>
        <p:spPr>
          <a:xfrm>
            <a:off x="7578143" y="4262225"/>
            <a:ext cx="693681" cy="693681"/>
          </a:xfrm>
          <a:prstGeom prst="rect">
            <a:avLst/>
          </a:prstGeom>
        </p:spPr>
      </p:pic>
    </p:spTree>
    <p:extLst>
      <p:ext uri="{BB962C8B-B14F-4D97-AF65-F5344CB8AC3E}">
        <p14:creationId xmlns:p14="http://schemas.microsoft.com/office/powerpoint/2010/main" val="653848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6" y="71534"/>
            <a:ext cx="9144000" cy="857250"/>
          </a:xfrm>
        </p:spPr>
        <p:txBody>
          <a:bodyPr>
            <a:normAutofit/>
          </a:bodyPr>
          <a:lstStyle/>
          <a:p>
            <a:pPr algn="ctr"/>
            <a:r>
              <a:rPr lang="en-US" sz="3000" b="1" dirty="0">
                <a:latin typeface="Lato" panose="020F0502020204030203" pitchFamily="34" charset="0"/>
                <a:ea typeface="Lato" panose="020F0502020204030203" pitchFamily="34" charset="0"/>
                <a:cs typeface="Lato" panose="020F0502020204030203" pitchFamily="34" charset="0"/>
              </a:rPr>
              <a:t>Return of Genetic Screening Results </a:t>
            </a:r>
          </a:p>
        </p:txBody>
      </p:sp>
      <p:sp>
        <p:nvSpPr>
          <p:cNvPr id="3" name="Text Placeholder 2"/>
          <p:cNvSpPr>
            <a:spLocks noGrp="1"/>
          </p:cNvSpPr>
          <p:nvPr>
            <p:ph type="body" sz="quarter" idx="10"/>
          </p:nvPr>
        </p:nvSpPr>
        <p:spPr>
          <a:xfrm>
            <a:off x="1396831" y="1178162"/>
            <a:ext cx="6944302" cy="3914912"/>
          </a:xfrm>
        </p:spPr>
        <p:txBody>
          <a:bodyPr vert="horz" lIns="68580" tIns="34290" rIns="68580" bIns="34290" rtlCol="0" anchor="t">
            <a:normAutofit/>
          </a:bodyPr>
          <a:lstStyle/>
          <a:p>
            <a:pPr marL="0" indent="0">
              <a:buNone/>
            </a:pPr>
            <a:r>
              <a:rPr lang="en-US" b="1"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NEGATIVE</a:t>
            </a:r>
            <a:r>
              <a:rPr lang="en-US"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 provided via a </a:t>
            </a:r>
            <a:r>
              <a:rPr lang="en-US" b="1"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notification letter </a:t>
            </a:r>
            <a:r>
              <a:rPr lang="en-US"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that is provided </a:t>
            </a:r>
            <a:r>
              <a:rPr lang="en-US" b="1"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in the Healthy Oregon Project App</a:t>
            </a:r>
            <a:r>
              <a:rPr lang="en-US"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 </a:t>
            </a:r>
            <a:br>
              <a:rPr lang="en-US" dirty="0">
                <a:latin typeface="Noto Serif" panose="02020600060500020200" pitchFamily="18" charset="0"/>
                <a:ea typeface="Noto Serif" panose="02020600060500020200" pitchFamily="18" charset="0"/>
                <a:cs typeface="Noto Serif" panose="02020600060500020200" pitchFamily="18" charset="0"/>
              </a:rPr>
            </a:br>
            <a:endParaRPr lang="en-US"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endParaRPr>
          </a:p>
          <a:p>
            <a:pPr marL="0" indent="0">
              <a:buNone/>
            </a:pPr>
            <a:r>
              <a:rPr lang="en-US" b="1"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 POSITIVE: </a:t>
            </a:r>
            <a:r>
              <a:rPr lang="en-US"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any participant with a positive result will be </a:t>
            </a:r>
            <a:r>
              <a:rPr lang="en-US" b="1"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contacted by an OHSU genetic counselor</a:t>
            </a:r>
            <a:r>
              <a:rPr lang="en-US" dirty="0">
                <a:solidFill>
                  <a:schemeClr val="tx1">
                    <a:lumMod val="50000"/>
                  </a:schemeClr>
                </a:solidFill>
                <a:latin typeface="Noto Serif" panose="02020600060500020200" pitchFamily="18" charset="0"/>
                <a:ea typeface="Noto Serif" panose="02020600060500020200" pitchFamily="18" charset="0"/>
                <a:cs typeface="Noto Serif" panose="02020600060500020200" pitchFamily="18" charset="0"/>
              </a:rPr>
              <a:t>. Results will be explained in detail, including recommendations during a phone consultation.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87" y="3109054"/>
            <a:ext cx="608686" cy="6086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23" y="1431865"/>
            <a:ext cx="658612" cy="658612"/>
          </a:xfrm>
          <a:prstGeom prst="rect">
            <a:avLst/>
          </a:prstGeom>
        </p:spPr>
      </p:pic>
      <p:pic>
        <p:nvPicPr>
          <p:cNvPr id="9" name="Picture 8">
            <a:extLst>
              <a:ext uri="{FF2B5EF4-FFF2-40B4-BE49-F238E27FC236}">
                <a16:creationId xmlns:a16="http://schemas.microsoft.com/office/drawing/2014/main" id="{698D5453-09BF-5741-8A59-3DD831324224}"/>
              </a:ext>
            </a:extLst>
          </p:cNvPr>
          <p:cNvPicPr>
            <a:picLocks noChangeAspect="1"/>
          </p:cNvPicPr>
          <p:nvPr/>
        </p:nvPicPr>
        <p:blipFill>
          <a:blip r:embed="rId5"/>
          <a:stretch>
            <a:fillRect/>
          </a:stretch>
        </p:blipFill>
        <p:spPr>
          <a:xfrm>
            <a:off x="8395420" y="4114800"/>
            <a:ext cx="505412" cy="860703"/>
          </a:xfrm>
          <a:prstGeom prst="rect">
            <a:avLst/>
          </a:prstGeom>
        </p:spPr>
      </p:pic>
      <p:pic>
        <p:nvPicPr>
          <p:cNvPr id="10" name="Content Placeholder 12">
            <a:extLst>
              <a:ext uri="{FF2B5EF4-FFF2-40B4-BE49-F238E27FC236}">
                <a16:creationId xmlns:a16="http://schemas.microsoft.com/office/drawing/2014/main" id="{63522BC2-FE65-DE4F-B4D7-7C369C127A93}"/>
              </a:ext>
            </a:extLst>
          </p:cNvPr>
          <p:cNvPicPr>
            <a:picLocks noChangeAspect="1"/>
          </p:cNvPicPr>
          <p:nvPr/>
        </p:nvPicPr>
        <p:blipFill>
          <a:blip r:embed="rId6"/>
          <a:stretch>
            <a:fillRect/>
          </a:stretch>
        </p:blipFill>
        <p:spPr>
          <a:xfrm>
            <a:off x="7664823" y="4333881"/>
            <a:ext cx="622024" cy="622024"/>
          </a:xfrm>
          <a:prstGeom prst="rect">
            <a:avLst/>
          </a:prstGeom>
        </p:spPr>
      </p:pic>
      <p:pic>
        <p:nvPicPr>
          <p:cNvPr id="6" name="Picture 5"/>
          <p:cNvPicPr>
            <a:picLocks noChangeAspect="1"/>
          </p:cNvPicPr>
          <p:nvPr/>
        </p:nvPicPr>
        <p:blipFill>
          <a:blip r:embed="rId7"/>
          <a:stretch>
            <a:fillRect/>
          </a:stretch>
        </p:blipFill>
        <p:spPr>
          <a:xfrm>
            <a:off x="225590" y="4592299"/>
            <a:ext cx="589839" cy="356647"/>
          </a:xfrm>
          <a:prstGeom prst="rect">
            <a:avLst/>
          </a:prstGeom>
        </p:spPr>
      </p:pic>
    </p:spTree>
    <p:extLst>
      <p:ext uri="{BB962C8B-B14F-4D97-AF65-F5344CB8AC3E}">
        <p14:creationId xmlns:p14="http://schemas.microsoft.com/office/powerpoint/2010/main" val="63348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813" y="200735"/>
            <a:ext cx="8420373" cy="1150467"/>
          </a:xfrm>
        </p:spPr>
        <p:txBody>
          <a:bodyPr>
            <a:noAutofit/>
          </a:bodyPr>
          <a:lstStyle/>
          <a:p>
            <a:r>
              <a:rPr lang="en-US" sz="3600" dirty="0">
                <a:latin typeface="Lato" panose="020F0502020204030203" pitchFamily="34" charset="0"/>
                <a:ea typeface="Lato" panose="020F0502020204030203" pitchFamily="34" charset="0"/>
                <a:cs typeface="Lato" panose="020F0502020204030203" pitchFamily="34" charset="0"/>
              </a:rPr>
              <a:t>Partners and Science for the Healthy Oregon Project’s Sustainability</a:t>
            </a:r>
          </a:p>
        </p:txBody>
      </p:sp>
      <p:sp>
        <p:nvSpPr>
          <p:cNvPr id="3" name="Text Placeholder 2"/>
          <p:cNvSpPr>
            <a:spLocks noGrp="1"/>
          </p:cNvSpPr>
          <p:nvPr>
            <p:ph type="body" sz="quarter" idx="10"/>
          </p:nvPr>
        </p:nvSpPr>
        <p:spPr>
          <a:xfrm>
            <a:off x="947292" y="1304787"/>
            <a:ext cx="3994433" cy="3080398"/>
          </a:xfrm>
        </p:spPr>
        <p:txBody>
          <a:bodyPr>
            <a:noAutofit/>
          </a:bodyPr>
          <a:lstStyle/>
          <a:p>
            <a:pPr>
              <a:lnSpc>
                <a:spcPct val="150000"/>
              </a:lnSpc>
              <a:buFont typeface="Courier New" panose="02070309020205020404" pitchFamily="49" charset="0"/>
              <a:buChar char="o"/>
            </a:pPr>
            <a:r>
              <a:rPr lang="en-US" dirty="0">
                <a:solidFill>
                  <a:schemeClr val="tx1">
                    <a:lumMod val="50000"/>
                  </a:schemeClr>
                </a:solidFill>
              </a:rPr>
              <a:t>Academic Institutions </a:t>
            </a:r>
          </a:p>
          <a:p>
            <a:pPr>
              <a:lnSpc>
                <a:spcPct val="150000"/>
              </a:lnSpc>
              <a:buFont typeface="Courier New" panose="02070309020205020404" pitchFamily="49" charset="0"/>
              <a:buChar char="o"/>
            </a:pPr>
            <a:r>
              <a:rPr lang="en-US" dirty="0">
                <a:solidFill>
                  <a:schemeClr val="tx1">
                    <a:lumMod val="50000"/>
                  </a:schemeClr>
                </a:solidFill>
              </a:rPr>
              <a:t>Healthcare Partners </a:t>
            </a:r>
          </a:p>
          <a:p>
            <a:pPr>
              <a:lnSpc>
                <a:spcPct val="150000"/>
              </a:lnSpc>
              <a:buFont typeface="Courier New" panose="02070309020205020404" pitchFamily="49" charset="0"/>
              <a:buChar char="o"/>
            </a:pPr>
            <a:r>
              <a:rPr lang="en-US" dirty="0">
                <a:solidFill>
                  <a:schemeClr val="tx1">
                    <a:lumMod val="50000"/>
                  </a:schemeClr>
                </a:solidFill>
              </a:rPr>
              <a:t>Advocacy</a:t>
            </a:r>
          </a:p>
          <a:p>
            <a:pPr>
              <a:lnSpc>
                <a:spcPct val="150000"/>
              </a:lnSpc>
              <a:buFont typeface="Courier New" panose="02070309020205020404" pitchFamily="49" charset="0"/>
              <a:buChar char="o"/>
            </a:pPr>
            <a:r>
              <a:rPr lang="en-US" dirty="0">
                <a:solidFill>
                  <a:schemeClr val="tx1">
                    <a:lumMod val="50000"/>
                  </a:schemeClr>
                </a:solidFill>
              </a:rPr>
              <a:t>Government</a:t>
            </a:r>
          </a:p>
          <a:p>
            <a:pPr>
              <a:lnSpc>
                <a:spcPct val="150000"/>
              </a:lnSpc>
              <a:buFont typeface="Courier New" panose="02070309020205020404" pitchFamily="49" charset="0"/>
              <a:buChar char="o"/>
            </a:pPr>
            <a:r>
              <a:rPr lang="en-US" dirty="0">
                <a:solidFill>
                  <a:schemeClr val="tx1">
                    <a:lumMod val="50000"/>
                  </a:schemeClr>
                </a:solidFill>
              </a:rPr>
              <a:t>Others</a:t>
            </a:r>
            <a:endParaRPr lang="en-US" dirty="0"/>
          </a:p>
        </p:txBody>
      </p:sp>
      <p:pic>
        <p:nvPicPr>
          <p:cNvPr id="4" name="Picture 3"/>
          <p:cNvPicPr>
            <a:picLocks noChangeAspect="1"/>
          </p:cNvPicPr>
          <p:nvPr/>
        </p:nvPicPr>
        <p:blipFill>
          <a:blip r:embed="rId3"/>
          <a:stretch>
            <a:fillRect/>
          </a:stretch>
        </p:blipFill>
        <p:spPr>
          <a:xfrm>
            <a:off x="1814185" y="4501469"/>
            <a:ext cx="1088231" cy="374936"/>
          </a:xfrm>
          <a:prstGeom prst="rect">
            <a:avLst/>
          </a:prstGeom>
        </p:spPr>
      </p:pic>
      <p:pic>
        <p:nvPicPr>
          <p:cNvPr id="5" name="Picture 4"/>
          <p:cNvPicPr>
            <a:picLocks noChangeAspect="1"/>
          </p:cNvPicPr>
          <p:nvPr/>
        </p:nvPicPr>
        <p:blipFill>
          <a:blip r:embed="rId4"/>
          <a:stretch>
            <a:fillRect/>
          </a:stretch>
        </p:blipFill>
        <p:spPr>
          <a:xfrm>
            <a:off x="5436966" y="3724364"/>
            <a:ext cx="2121592" cy="242337"/>
          </a:xfrm>
          <a:prstGeom prst="rect">
            <a:avLst/>
          </a:prstGeom>
        </p:spPr>
      </p:pic>
      <p:pic>
        <p:nvPicPr>
          <p:cNvPr id="6" name="Picture 5"/>
          <p:cNvPicPr>
            <a:picLocks noChangeAspect="1"/>
          </p:cNvPicPr>
          <p:nvPr/>
        </p:nvPicPr>
        <p:blipFill>
          <a:blip r:embed="rId5"/>
          <a:stretch>
            <a:fillRect/>
          </a:stretch>
        </p:blipFill>
        <p:spPr>
          <a:xfrm>
            <a:off x="6792681" y="948216"/>
            <a:ext cx="645028" cy="1098464"/>
          </a:xfrm>
          <a:prstGeom prst="rect">
            <a:avLst/>
          </a:prstGeom>
        </p:spPr>
      </p:pic>
      <p:pic>
        <p:nvPicPr>
          <p:cNvPr id="7" name="Picture 6"/>
          <p:cNvPicPr>
            <a:picLocks noChangeAspect="1"/>
          </p:cNvPicPr>
          <p:nvPr/>
        </p:nvPicPr>
        <p:blipFill>
          <a:blip r:embed="rId6"/>
          <a:stretch>
            <a:fillRect/>
          </a:stretch>
        </p:blipFill>
        <p:spPr>
          <a:xfrm>
            <a:off x="2930352" y="3767700"/>
            <a:ext cx="772735" cy="466385"/>
          </a:xfrm>
          <a:prstGeom prst="rect">
            <a:avLst/>
          </a:prstGeom>
        </p:spPr>
      </p:pic>
      <p:pic>
        <p:nvPicPr>
          <p:cNvPr id="8" name="Picture 7"/>
          <p:cNvPicPr>
            <a:picLocks noChangeAspect="1"/>
          </p:cNvPicPr>
          <p:nvPr/>
        </p:nvPicPr>
        <p:blipFill>
          <a:blip r:embed="rId7"/>
          <a:stretch>
            <a:fillRect/>
          </a:stretch>
        </p:blipFill>
        <p:spPr>
          <a:xfrm>
            <a:off x="3985725" y="3973669"/>
            <a:ext cx="882473" cy="411516"/>
          </a:xfrm>
          <a:prstGeom prst="rect">
            <a:avLst/>
          </a:prstGeom>
        </p:spPr>
      </p:pic>
      <p:pic>
        <p:nvPicPr>
          <p:cNvPr id="10" name="Picture 9"/>
          <p:cNvPicPr>
            <a:picLocks noChangeAspect="1"/>
          </p:cNvPicPr>
          <p:nvPr/>
        </p:nvPicPr>
        <p:blipFill>
          <a:blip r:embed="rId8"/>
          <a:stretch>
            <a:fillRect/>
          </a:stretch>
        </p:blipFill>
        <p:spPr>
          <a:xfrm>
            <a:off x="3533923" y="4501468"/>
            <a:ext cx="1911262" cy="429806"/>
          </a:xfrm>
          <a:prstGeom prst="rect">
            <a:avLst/>
          </a:prstGeom>
        </p:spPr>
      </p:pic>
      <p:pic>
        <p:nvPicPr>
          <p:cNvPr id="11" name="Picture 10"/>
          <p:cNvPicPr>
            <a:picLocks noChangeAspect="1"/>
          </p:cNvPicPr>
          <p:nvPr/>
        </p:nvPicPr>
        <p:blipFill>
          <a:blip r:embed="rId9"/>
          <a:stretch>
            <a:fillRect/>
          </a:stretch>
        </p:blipFill>
        <p:spPr>
          <a:xfrm>
            <a:off x="3816305" y="3135704"/>
            <a:ext cx="1801524" cy="393226"/>
          </a:xfrm>
          <a:prstGeom prst="rect">
            <a:avLst/>
          </a:prstGeom>
        </p:spPr>
      </p:pic>
      <p:pic>
        <p:nvPicPr>
          <p:cNvPr id="12" name="Picture 11"/>
          <p:cNvPicPr>
            <a:picLocks noChangeAspect="1"/>
          </p:cNvPicPr>
          <p:nvPr/>
        </p:nvPicPr>
        <p:blipFill>
          <a:blip r:embed="rId10"/>
          <a:stretch>
            <a:fillRect/>
          </a:stretch>
        </p:blipFill>
        <p:spPr>
          <a:xfrm>
            <a:off x="6026805" y="3218006"/>
            <a:ext cx="1531753" cy="310923"/>
          </a:xfrm>
          <a:prstGeom prst="rect">
            <a:avLst/>
          </a:prstGeom>
        </p:spPr>
      </p:pic>
      <p:pic>
        <p:nvPicPr>
          <p:cNvPr id="13" name="Picture 12"/>
          <p:cNvPicPr>
            <a:picLocks noChangeAspect="1"/>
          </p:cNvPicPr>
          <p:nvPr/>
        </p:nvPicPr>
        <p:blipFill>
          <a:blip r:embed="rId11"/>
          <a:stretch>
            <a:fillRect/>
          </a:stretch>
        </p:blipFill>
        <p:spPr>
          <a:xfrm>
            <a:off x="6286202" y="2231478"/>
            <a:ext cx="1298561" cy="695004"/>
          </a:xfrm>
          <a:prstGeom prst="rect">
            <a:avLst/>
          </a:prstGeom>
        </p:spPr>
      </p:pic>
      <p:pic>
        <p:nvPicPr>
          <p:cNvPr id="14" name="Picture 13"/>
          <p:cNvPicPr>
            <a:picLocks noChangeAspect="1"/>
          </p:cNvPicPr>
          <p:nvPr/>
        </p:nvPicPr>
        <p:blipFill>
          <a:blip r:embed="rId12"/>
          <a:stretch>
            <a:fillRect/>
          </a:stretch>
        </p:blipFill>
        <p:spPr>
          <a:xfrm>
            <a:off x="5852651" y="4065097"/>
            <a:ext cx="813497" cy="813497"/>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3185" y="2488923"/>
            <a:ext cx="1459165" cy="411220"/>
          </a:xfrm>
          <a:prstGeom prst="rect">
            <a:avLst/>
          </a:prstGeom>
        </p:spPr>
      </p:pic>
    </p:spTree>
    <p:extLst>
      <p:ext uri="{BB962C8B-B14F-4D97-AF65-F5344CB8AC3E}">
        <p14:creationId xmlns:p14="http://schemas.microsoft.com/office/powerpoint/2010/main" val="1785856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0654" y="2849429"/>
            <a:ext cx="7772400" cy="75128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chemeClr val="bg2"/>
                </a:solidFill>
                <a:latin typeface="Lato Regular"/>
                <a:cs typeface="Lato Regular"/>
              </a:rPr>
              <a:t>Thank You</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2010" y="962359"/>
            <a:ext cx="869688" cy="1490121"/>
          </a:xfrm>
          <a:prstGeom prst="rect">
            <a:avLst/>
          </a:prstGeom>
        </p:spPr>
      </p:pic>
    </p:spTree>
    <p:extLst>
      <p:ext uri="{BB962C8B-B14F-4D97-AF65-F5344CB8AC3E}">
        <p14:creationId xmlns:p14="http://schemas.microsoft.com/office/powerpoint/2010/main" val="250479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0C1F7F-5807-4F72-8226-10E6864716B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3962400" cy="5143500"/>
          </a:xfrm>
          <a:prstGeom prst="rect">
            <a:avLst/>
          </a:prstGeom>
        </p:spPr>
      </p:pic>
      <p:sp>
        <p:nvSpPr>
          <p:cNvPr id="9" name="TextBox 8">
            <a:extLst>
              <a:ext uri="{FF2B5EF4-FFF2-40B4-BE49-F238E27FC236}">
                <a16:creationId xmlns:a16="http://schemas.microsoft.com/office/drawing/2014/main" id="{F8E43D95-8D9A-42D7-94C9-F9428F95653B}"/>
              </a:ext>
            </a:extLst>
          </p:cNvPr>
          <p:cNvSpPr txBox="1"/>
          <p:nvPr/>
        </p:nvSpPr>
        <p:spPr>
          <a:xfrm>
            <a:off x="4235672" y="262759"/>
            <a:ext cx="4519448" cy="4524315"/>
          </a:xfrm>
          <a:prstGeom prst="rect">
            <a:avLst/>
          </a:prstGeom>
          <a:noFill/>
        </p:spPr>
        <p:txBody>
          <a:bodyPr wrap="square" rtlCol="0">
            <a:spAutoFit/>
          </a:bodyPr>
          <a:lstStyle/>
          <a:p>
            <a:r>
              <a:rPr lang="en-US" sz="2400" dirty="0">
                <a:latin typeface="+mj-lt"/>
                <a:cs typeface="Calibri" panose="020F0502020204030204" pitchFamily="34" charset="0"/>
              </a:rPr>
              <a:t>Founded:  1992, called the Oregon Cancer Center</a:t>
            </a:r>
          </a:p>
          <a:p>
            <a:endParaRPr lang="en-US" sz="2400" dirty="0">
              <a:latin typeface="+mj-lt"/>
              <a:cs typeface="Calibri" panose="020F0502020204030204" pitchFamily="34" charset="0"/>
            </a:endParaRPr>
          </a:p>
          <a:p>
            <a:r>
              <a:rPr lang="en-US" sz="2400" dirty="0">
                <a:latin typeface="+mj-lt"/>
                <a:cs typeface="Calibri" panose="020F0502020204030204" pitchFamily="34" charset="0"/>
              </a:rPr>
              <a:t>Became Oregon’s only National Cancer Institute-designated Cancer Institute in 1997.</a:t>
            </a:r>
          </a:p>
          <a:p>
            <a:endParaRPr lang="en-US" sz="2400" dirty="0">
              <a:latin typeface="+mj-lt"/>
              <a:cs typeface="Calibri" panose="020F0502020204030204" pitchFamily="34" charset="0"/>
            </a:endParaRPr>
          </a:p>
          <a:p>
            <a:r>
              <a:rPr lang="en-US" sz="2400" b="1" dirty="0">
                <a:latin typeface="+mj-lt"/>
                <a:cs typeface="Calibri" panose="020F0502020204030204" pitchFamily="34" charset="0"/>
              </a:rPr>
              <a:t>--The Knight Cancer Institute--</a:t>
            </a:r>
            <a:endParaRPr lang="en-US" sz="1200" b="1" dirty="0">
              <a:latin typeface="+mj-lt"/>
            </a:endParaRPr>
          </a:p>
          <a:p>
            <a:r>
              <a:rPr lang="en-US" sz="2400" dirty="0">
                <a:latin typeface="+mj-lt"/>
                <a:cs typeface="Calibri" panose="020F0502020204030204" pitchFamily="34" charset="0"/>
              </a:rPr>
              <a:t>Name change:  In 2008, Phil and Penny Knight generously donated $100 million, enabling us to accelerate our progress.</a:t>
            </a:r>
          </a:p>
        </p:txBody>
      </p:sp>
    </p:spTree>
    <p:extLst>
      <p:ext uri="{BB962C8B-B14F-4D97-AF65-F5344CB8AC3E}">
        <p14:creationId xmlns:p14="http://schemas.microsoft.com/office/powerpoint/2010/main" val="64507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
        <p:nvSpPr>
          <p:cNvPr id="5" name="TextBox 4"/>
          <p:cNvSpPr txBox="1"/>
          <p:nvPr/>
        </p:nvSpPr>
        <p:spPr>
          <a:xfrm>
            <a:off x="1142999" y="130878"/>
            <a:ext cx="4886325" cy="923330"/>
          </a:xfrm>
          <a:prstGeom prst="rect">
            <a:avLst/>
          </a:prstGeom>
          <a:noFill/>
        </p:spPr>
        <p:txBody>
          <a:bodyPr wrap="square" rtlCol="0">
            <a:spAutoFit/>
          </a:bodyPr>
          <a:lstStyle/>
          <a:p>
            <a:r>
              <a:rPr lang="en-US" dirty="0">
                <a:solidFill>
                  <a:schemeClr val="tx1">
                    <a:lumMod val="50000"/>
                  </a:schemeClr>
                </a:solidFill>
                <a:latin typeface="+mj-lt"/>
                <a:cs typeface="Calibri" panose="020F0502020204030204" pitchFamily="34" charset="0"/>
              </a:rPr>
              <a:t>Dr. Brian Druker revolutionized the treatment of cancer through research that led to precision medicine (Gleevec</a:t>
            </a:r>
            <a:r>
              <a:rPr lang="en-US" baseline="30000" dirty="0">
                <a:solidFill>
                  <a:schemeClr val="tx1">
                    <a:lumMod val="50000"/>
                  </a:schemeClr>
                </a:solidFill>
                <a:latin typeface="+mj-lt"/>
                <a:cs typeface="Calibri" panose="020F0502020204030204" pitchFamily="34" charset="0"/>
              </a:rPr>
              <a:t>®</a:t>
            </a:r>
            <a:r>
              <a:rPr lang="en-US" dirty="0">
                <a:solidFill>
                  <a:schemeClr val="tx1">
                    <a:lumMod val="50000"/>
                  </a:schemeClr>
                </a:solidFill>
                <a:latin typeface="+mj-lt"/>
                <a:cs typeface="Calibri" panose="020F0502020204030204" pitchFamily="34" charset="0"/>
              </a:rPr>
              <a:t>).</a:t>
            </a:r>
          </a:p>
        </p:txBody>
      </p:sp>
      <p:sp>
        <p:nvSpPr>
          <p:cNvPr id="2" name="TextBox 1">
            <a:extLst>
              <a:ext uri="{FF2B5EF4-FFF2-40B4-BE49-F238E27FC236}">
                <a16:creationId xmlns:a16="http://schemas.microsoft.com/office/drawing/2014/main" id="{2E4B2D61-AB0C-48CE-B169-4FFD16B193DD}"/>
              </a:ext>
            </a:extLst>
          </p:cNvPr>
          <p:cNvSpPr txBox="1"/>
          <p:nvPr/>
        </p:nvSpPr>
        <p:spPr>
          <a:xfrm>
            <a:off x="3093411" y="1185086"/>
            <a:ext cx="2272487" cy="1477328"/>
          </a:xfrm>
          <a:prstGeom prst="rect">
            <a:avLst/>
          </a:prstGeom>
          <a:noFill/>
        </p:spPr>
        <p:txBody>
          <a:bodyPr wrap="square" rtlCol="0">
            <a:spAutoFit/>
          </a:bodyPr>
          <a:lstStyle/>
          <a:p>
            <a:r>
              <a:rPr lang="en-US" dirty="0">
                <a:solidFill>
                  <a:schemeClr val="tx1">
                    <a:lumMod val="50000"/>
                  </a:schemeClr>
                </a:solidFill>
                <a:latin typeface="+mj-lt"/>
                <a:cs typeface="Calibri" panose="020F0502020204030204" pitchFamily="34" charset="0"/>
              </a:rPr>
              <a:t>He has been with OHSU since 1993 and Knight Cancer Institute’s Director since 2007.</a:t>
            </a:r>
            <a:endParaRPr lang="en-US" dirty="0">
              <a:latin typeface="+mj-lt"/>
            </a:endParaRPr>
          </a:p>
        </p:txBody>
      </p:sp>
    </p:spTree>
    <p:extLst>
      <p:ext uri="{BB962C8B-B14F-4D97-AF65-F5344CB8AC3E}">
        <p14:creationId xmlns:p14="http://schemas.microsoft.com/office/powerpoint/2010/main" val="204785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0C1F7F-5807-4F72-8226-10E6864716B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3962400" cy="5143500"/>
          </a:xfrm>
          <a:prstGeom prst="rect">
            <a:avLst/>
          </a:prstGeom>
        </p:spPr>
      </p:pic>
      <p:sp>
        <p:nvSpPr>
          <p:cNvPr id="9" name="TextBox 8">
            <a:extLst>
              <a:ext uri="{FF2B5EF4-FFF2-40B4-BE49-F238E27FC236}">
                <a16:creationId xmlns:a16="http://schemas.microsoft.com/office/drawing/2014/main" id="{F8E43D95-8D9A-42D7-94C9-F9428F95653B}"/>
              </a:ext>
            </a:extLst>
          </p:cNvPr>
          <p:cNvSpPr txBox="1"/>
          <p:nvPr/>
        </p:nvSpPr>
        <p:spPr>
          <a:xfrm>
            <a:off x="4235672" y="1021211"/>
            <a:ext cx="4519448" cy="3046988"/>
          </a:xfrm>
          <a:prstGeom prst="rect">
            <a:avLst/>
          </a:prstGeom>
          <a:noFill/>
        </p:spPr>
        <p:txBody>
          <a:bodyPr wrap="square" rtlCol="0">
            <a:spAutoFit/>
          </a:bodyPr>
          <a:lstStyle/>
          <a:p>
            <a:r>
              <a:rPr lang="en-US" sz="2400" b="1" dirty="0">
                <a:latin typeface="+mj-lt"/>
                <a:cs typeface="Calibri" panose="020F0502020204030204" pitchFamily="34" charset="0"/>
              </a:rPr>
              <a:t>--The Knight Cancer Institute--</a:t>
            </a:r>
            <a:endParaRPr lang="en-US" sz="1200" b="1" dirty="0">
              <a:latin typeface="+mj-lt"/>
            </a:endParaRPr>
          </a:p>
          <a:p>
            <a:r>
              <a:rPr lang="en-US" sz="2400" dirty="0">
                <a:latin typeface="+mj-lt"/>
                <a:cs typeface="Calibri" panose="020F0502020204030204" pitchFamily="34" charset="0"/>
              </a:rPr>
              <a:t>2013:  the Knights challenged us to raise $500 million within two years; which they would match. </a:t>
            </a:r>
          </a:p>
          <a:p>
            <a:endParaRPr lang="en-US" sz="2400" dirty="0">
              <a:latin typeface="+mj-lt"/>
              <a:cs typeface="Calibri" panose="020F0502020204030204" pitchFamily="34" charset="0"/>
            </a:endParaRPr>
          </a:p>
          <a:p>
            <a:r>
              <a:rPr lang="en-US" sz="2400" dirty="0">
                <a:latin typeface="+mj-lt"/>
                <a:cs typeface="Calibri" panose="020F0502020204030204" pitchFamily="34" charset="0"/>
              </a:rPr>
              <a:t>Billion Dollar Challenge met:  June 2015</a:t>
            </a:r>
          </a:p>
        </p:txBody>
      </p:sp>
    </p:spTree>
    <p:extLst>
      <p:ext uri="{BB962C8B-B14F-4D97-AF65-F5344CB8AC3E}">
        <p14:creationId xmlns:p14="http://schemas.microsoft.com/office/powerpoint/2010/main" val="95277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31" y="819792"/>
            <a:ext cx="8534400" cy="914415"/>
          </a:xfrm>
        </p:spPr>
        <p:txBody>
          <a:bodyPr>
            <a:normAutofit/>
          </a:bodyPr>
          <a:lstStyle/>
          <a:p>
            <a:r>
              <a:rPr lang="en-US" dirty="0"/>
              <a:t>In 2017, Knight Cancer Institute was:</a:t>
            </a:r>
          </a:p>
        </p:txBody>
      </p:sp>
      <p:sp>
        <p:nvSpPr>
          <p:cNvPr id="3" name="Text Placeholder 2"/>
          <p:cNvSpPr>
            <a:spLocks noGrp="1"/>
          </p:cNvSpPr>
          <p:nvPr>
            <p:ph type="body" sz="quarter" idx="10"/>
          </p:nvPr>
        </p:nvSpPr>
        <p:spPr>
          <a:xfrm>
            <a:off x="427989" y="1734208"/>
            <a:ext cx="7917804" cy="2354316"/>
          </a:xfrm>
        </p:spPr>
        <p:txBody>
          <a:bodyPr>
            <a:normAutofit/>
          </a:bodyPr>
          <a:lstStyle/>
          <a:p>
            <a:r>
              <a:rPr lang="en-US" dirty="0"/>
              <a:t>Awarded NCI-designated comprehensive cancer center status – Oregon’s only!</a:t>
            </a:r>
          </a:p>
          <a:p>
            <a:r>
              <a:rPr lang="en-US" dirty="0"/>
              <a:t>Funded by NCI as 1 of 72 U.S. cancer centers to deliver cutting-edge cancer treatments to patients.</a:t>
            </a:r>
          </a:p>
        </p:txBody>
      </p:sp>
      <p:pic>
        <p:nvPicPr>
          <p:cNvPr id="4" name="Picture 3">
            <a:extLst>
              <a:ext uri="{FF2B5EF4-FFF2-40B4-BE49-F238E27FC236}">
                <a16:creationId xmlns:a16="http://schemas.microsoft.com/office/drawing/2014/main" id="{511C6AA7-B786-43F5-976E-4DF6E36A4127}"/>
              </a:ext>
            </a:extLst>
          </p:cNvPr>
          <p:cNvPicPr>
            <a:picLocks noChangeAspect="1"/>
          </p:cNvPicPr>
          <p:nvPr/>
        </p:nvPicPr>
        <p:blipFill>
          <a:blip r:embed="rId2"/>
          <a:stretch>
            <a:fillRect/>
          </a:stretch>
        </p:blipFill>
        <p:spPr>
          <a:xfrm>
            <a:off x="427988" y="152949"/>
            <a:ext cx="4420217" cy="666843"/>
          </a:xfrm>
          <a:prstGeom prst="rect">
            <a:avLst/>
          </a:prstGeom>
        </p:spPr>
      </p:pic>
    </p:spTree>
    <p:extLst>
      <p:ext uri="{BB962C8B-B14F-4D97-AF65-F5344CB8AC3E}">
        <p14:creationId xmlns:p14="http://schemas.microsoft.com/office/powerpoint/2010/main" val="261724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31" y="819792"/>
            <a:ext cx="8534400" cy="4170759"/>
          </a:xfrm>
        </p:spPr>
        <p:txBody>
          <a:bodyPr>
            <a:normAutofit/>
          </a:bodyPr>
          <a:lstStyle/>
          <a:p>
            <a:r>
              <a:rPr lang="en-US" dirty="0"/>
              <a:t>Comprehensive Cancer Centers are recognized for their leadership and resources, demonstrated depth and breadth of research, and substantial transdisciplinary research that bridges scientific areas.</a:t>
            </a:r>
          </a:p>
        </p:txBody>
      </p:sp>
      <p:pic>
        <p:nvPicPr>
          <p:cNvPr id="4" name="Picture 3">
            <a:extLst>
              <a:ext uri="{FF2B5EF4-FFF2-40B4-BE49-F238E27FC236}">
                <a16:creationId xmlns:a16="http://schemas.microsoft.com/office/drawing/2014/main" id="{511C6AA7-B786-43F5-976E-4DF6E36A4127}"/>
              </a:ext>
            </a:extLst>
          </p:cNvPr>
          <p:cNvPicPr>
            <a:picLocks noChangeAspect="1"/>
          </p:cNvPicPr>
          <p:nvPr/>
        </p:nvPicPr>
        <p:blipFill>
          <a:blip r:embed="rId2"/>
          <a:stretch>
            <a:fillRect/>
          </a:stretch>
        </p:blipFill>
        <p:spPr>
          <a:xfrm>
            <a:off x="427988" y="152949"/>
            <a:ext cx="4420217" cy="666843"/>
          </a:xfrm>
          <a:prstGeom prst="rect">
            <a:avLst/>
          </a:prstGeom>
        </p:spPr>
      </p:pic>
    </p:spTree>
    <p:extLst>
      <p:ext uri="{BB962C8B-B14F-4D97-AF65-F5344CB8AC3E}">
        <p14:creationId xmlns:p14="http://schemas.microsoft.com/office/powerpoint/2010/main" val="330101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229" y="420941"/>
            <a:ext cx="6951542" cy="621158"/>
          </a:xfrm>
        </p:spPr>
        <p:txBody>
          <a:bodyPr>
            <a:normAutofit fontScale="90000"/>
          </a:bodyPr>
          <a:lstStyle/>
          <a:p>
            <a:r>
              <a:rPr lang="en-US" dirty="0"/>
              <a:t>Knight Cancer Institute’s Mission</a:t>
            </a:r>
          </a:p>
        </p:txBody>
      </p:sp>
      <p:sp>
        <p:nvSpPr>
          <p:cNvPr id="3" name="TextBox 2">
            <a:extLst>
              <a:ext uri="{FF2B5EF4-FFF2-40B4-BE49-F238E27FC236}">
                <a16:creationId xmlns:a16="http://schemas.microsoft.com/office/drawing/2014/main" id="{CE50CAA2-694F-437E-A6F7-86E37F07AF70}"/>
              </a:ext>
            </a:extLst>
          </p:cNvPr>
          <p:cNvSpPr txBox="1"/>
          <p:nvPr/>
        </p:nvSpPr>
        <p:spPr>
          <a:xfrm>
            <a:off x="588579" y="1183129"/>
            <a:ext cx="8061435" cy="353943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At the OHSU Knight Cancer Institute, we envision a world freed from the burden of cancer.</a:t>
            </a:r>
          </a:p>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We will end cancer as we know it.</a:t>
            </a:r>
          </a:p>
          <a:p>
            <a:pPr algn="ctr"/>
            <a:r>
              <a:rPr lang="en-US" sz="2800" dirty="0">
                <a:latin typeface="Calibri" panose="020F0502020204030204" pitchFamily="34" charset="0"/>
                <a:cs typeface="Calibri" panose="020F0502020204030204" pitchFamily="34" charset="0"/>
              </a:rPr>
              <a:t>Through innovative, collaborative research and education, we provide prevention, detection, and care – </a:t>
            </a:r>
          </a:p>
          <a:p>
            <a:pPr algn="ctr"/>
            <a:r>
              <a:rPr lang="en-US" sz="2800" dirty="0">
                <a:latin typeface="Calibri" panose="020F0502020204030204" pitchFamily="34" charset="0"/>
                <a:cs typeface="Calibri" panose="020F0502020204030204" pitchFamily="34" charset="0"/>
              </a:rPr>
              <a:t>one person at a time.</a:t>
            </a:r>
          </a:p>
        </p:txBody>
      </p:sp>
    </p:spTree>
    <p:extLst>
      <p:ext uri="{BB962C8B-B14F-4D97-AF65-F5344CB8AC3E}">
        <p14:creationId xmlns:p14="http://schemas.microsoft.com/office/powerpoint/2010/main" val="256833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ialobok\AppData\Local\Microsoft\Windows\Temporary Internet Files\Content.Outlook\5L3IO427\Rural vs. Urban (2).png"/>
          <p:cNvPicPr>
            <a:picLocks noChangeAspect="1" noChangeArrowheads="1"/>
          </p:cNvPicPr>
          <p:nvPr/>
        </p:nvPicPr>
        <p:blipFill rotWithShape="1">
          <a:blip r:embed="rId2">
            <a:extLst>
              <a:ext uri="{28A0092B-C50C-407E-A947-70E740481C1C}">
                <a14:useLocalDpi xmlns:a14="http://schemas.microsoft.com/office/drawing/2010/main"/>
              </a:ext>
            </a:extLst>
          </a:blip>
          <a:srcRect l="1127" t="2102" r="1047"/>
          <a:stretch/>
        </p:blipFill>
        <p:spPr bwMode="auto">
          <a:xfrm>
            <a:off x="3319540" y="829340"/>
            <a:ext cx="5115623" cy="40404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33916" y="143832"/>
            <a:ext cx="8697433" cy="621158"/>
          </a:xfrm>
          <a:prstGeom prst="rect">
            <a:avLst/>
          </a:prstGeom>
        </p:spPr>
        <p:txBody>
          <a:bodyPr>
            <a:normAutofit/>
          </a:bodyPr>
          <a:lstStyle>
            <a:lvl1pPr algn="l" defTabSz="457200" rtl="0" eaLnBrk="1" latinLnBrk="0" hangingPunct="1">
              <a:spcBef>
                <a:spcPct val="0"/>
              </a:spcBef>
              <a:buNone/>
              <a:defRPr sz="4000" b="0" i="0" kern="1200">
                <a:solidFill>
                  <a:schemeClr val="accent1"/>
                </a:solidFill>
                <a:latin typeface="Lato Regular"/>
                <a:ea typeface="+mj-ea"/>
                <a:cs typeface="Lato Regular"/>
              </a:defRPr>
            </a:lvl1pPr>
          </a:lstStyle>
          <a:p>
            <a:pPr algn="ctr"/>
            <a:r>
              <a:rPr lang="en-US" sz="2700" b="1" dirty="0">
                <a:solidFill>
                  <a:srgbClr val="0070C0"/>
                </a:solidFill>
                <a:latin typeface="+mj-lt"/>
              </a:rPr>
              <a:t>Knight Cancer Institute’s Catchment Area</a:t>
            </a:r>
            <a:endParaRPr lang="en-US" sz="2700" b="1" dirty="0">
              <a:solidFill>
                <a:srgbClr val="0070C0"/>
              </a:solidFill>
              <a:latin typeface="+mj-lt"/>
              <a:cs typeface="Arial" panose="020B0604020202020204" pitchFamily="34" charset="0"/>
            </a:endParaRPr>
          </a:p>
        </p:txBody>
      </p:sp>
      <p:cxnSp>
        <p:nvCxnSpPr>
          <p:cNvPr id="3" name="Straight Connector 2"/>
          <p:cNvCxnSpPr/>
          <p:nvPr/>
        </p:nvCxnSpPr>
        <p:spPr>
          <a:xfrm>
            <a:off x="1630193" y="722187"/>
            <a:ext cx="6109682" cy="0"/>
          </a:xfrm>
          <a:prstGeom prst="line">
            <a:avLst/>
          </a:prstGeom>
          <a:ln w="38100">
            <a:solidFill>
              <a:srgbClr val="A95139"/>
            </a:solidFill>
          </a:ln>
          <a:effectLst/>
        </p:spPr>
        <p:style>
          <a:lnRef idx="2">
            <a:schemeClr val="accent1"/>
          </a:lnRef>
          <a:fillRef idx="0">
            <a:schemeClr val="accent1"/>
          </a:fillRef>
          <a:effectRef idx="1">
            <a:schemeClr val="accent1"/>
          </a:effectRef>
          <a:fontRef idx="minor">
            <a:schemeClr val="tx1"/>
          </a:fontRef>
        </p:style>
      </p:cxnSp>
      <p:sp>
        <p:nvSpPr>
          <p:cNvPr id="4" name="Text Box 4"/>
          <p:cNvSpPr txBox="1">
            <a:spLocks noChangeArrowheads="1"/>
          </p:cNvSpPr>
          <p:nvPr/>
        </p:nvSpPr>
        <p:spPr bwMode="auto">
          <a:xfrm>
            <a:off x="233916" y="986957"/>
            <a:ext cx="3085624" cy="3422219"/>
          </a:xfrm>
          <a:prstGeom prst="rect">
            <a:avLst/>
          </a:prstGeom>
          <a:noFill/>
          <a:ln w="9525">
            <a:noFill/>
            <a:miter lim="800000"/>
            <a:headEnd/>
            <a:tailEnd/>
          </a:ln>
        </p:spPr>
        <p:txBody>
          <a:bodyPr wrap="square">
            <a:spAutoFit/>
          </a:bodyPr>
          <a:lstStyle/>
          <a:p>
            <a:pPr algn="ctr">
              <a:defRPr/>
            </a:pPr>
            <a:r>
              <a:rPr lang="en-US" sz="2000" b="1" dirty="0">
                <a:solidFill>
                  <a:srgbClr val="A95139"/>
                </a:solidFill>
                <a:ea typeface="Calibri" charset="0"/>
                <a:cs typeface="Calibri" charset="0"/>
              </a:rPr>
              <a:t>Nation’s 9</a:t>
            </a:r>
            <a:r>
              <a:rPr lang="en-US" sz="2000" b="1" baseline="30000" dirty="0">
                <a:solidFill>
                  <a:srgbClr val="A95139"/>
                </a:solidFill>
                <a:ea typeface="Calibri" charset="0"/>
                <a:cs typeface="Calibri" charset="0"/>
              </a:rPr>
              <a:t>th</a:t>
            </a:r>
            <a:r>
              <a:rPr lang="en-US" sz="2000" b="1" dirty="0">
                <a:solidFill>
                  <a:srgbClr val="A95139"/>
                </a:solidFill>
                <a:ea typeface="Calibri" charset="0"/>
                <a:cs typeface="Calibri" charset="0"/>
              </a:rPr>
              <a:t> Largest State</a:t>
            </a:r>
            <a:endParaRPr lang="en-US" sz="1600" b="1" dirty="0">
              <a:solidFill>
                <a:srgbClr val="A95139"/>
              </a:solidFill>
              <a:ea typeface="Calibri" charset="0"/>
              <a:cs typeface="Calibri" charset="0"/>
            </a:endParaRPr>
          </a:p>
          <a:p>
            <a:pPr algn="ctr">
              <a:defRPr/>
            </a:pPr>
            <a:r>
              <a:rPr lang="en-US" sz="1600" dirty="0">
                <a:solidFill>
                  <a:prstClr val="black"/>
                </a:solidFill>
                <a:ea typeface="Calibri" charset="0"/>
                <a:cs typeface="Calibri" charset="0"/>
              </a:rPr>
              <a:t>97,052 square miles  </a:t>
            </a:r>
          </a:p>
          <a:p>
            <a:pPr algn="ctr">
              <a:defRPr/>
            </a:pPr>
            <a:endParaRPr lang="en-US" sz="900" dirty="0">
              <a:solidFill>
                <a:prstClr val="black"/>
              </a:solidFill>
              <a:ea typeface="Calibri" charset="0"/>
              <a:cs typeface="Calibri" charset="0"/>
            </a:endParaRPr>
          </a:p>
          <a:p>
            <a:pPr algn="ctr">
              <a:defRPr/>
            </a:pPr>
            <a:endParaRPr lang="en-US" sz="1600" b="1" dirty="0">
              <a:solidFill>
                <a:srgbClr val="A95139"/>
              </a:solidFill>
              <a:ea typeface="Calibri" charset="0"/>
              <a:cs typeface="Calibri" charset="0"/>
            </a:endParaRPr>
          </a:p>
          <a:p>
            <a:pPr algn="ctr">
              <a:defRPr/>
            </a:pPr>
            <a:r>
              <a:rPr lang="en-US" sz="2000" b="1" dirty="0">
                <a:solidFill>
                  <a:srgbClr val="A95139"/>
                </a:solidFill>
                <a:ea typeface="Calibri" charset="0"/>
                <a:cs typeface="Calibri" charset="0"/>
              </a:rPr>
              <a:t>We are Oregon’s only NCI-designated Comprehensive Cancer Center</a:t>
            </a:r>
          </a:p>
          <a:p>
            <a:pPr algn="ctr">
              <a:spcBef>
                <a:spcPts val="450"/>
              </a:spcBef>
              <a:defRPr/>
            </a:pPr>
            <a:endParaRPr lang="en-US" sz="1600" b="1" dirty="0">
              <a:solidFill>
                <a:srgbClr val="A95139"/>
              </a:solidFill>
              <a:ea typeface="Calibri" charset="0"/>
              <a:cs typeface="Calibri" charset="0"/>
            </a:endParaRPr>
          </a:p>
          <a:p>
            <a:pPr algn="ctr">
              <a:spcBef>
                <a:spcPts val="450"/>
              </a:spcBef>
              <a:defRPr/>
            </a:pPr>
            <a:r>
              <a:rPr lang="en-US" sz="2000" b="1" dirty="0">
                <a:solidFill>
                  <a:srgbClr val="A95139"/>
                </a:solidFill>
                <a:ea typeface="Calibri" charset="0"/>
                <a:cs typeface="Calibri" charset="0"/>
              </a:rPr>
              <a:t>Rural Population</a:t>
            </a:r>
          </a:p>
          <a:p>
            <a:pPr algn="ctr">
              <a:spcBef>
                <a:spcPts val="450"/>
              </a:spcBef>
              <a:defRPr/>
            </a:pPr>
            <a:r>
              <a:rPr lang="en-US" sz="1600" dirty="0">
                <a:solidFill>
                  <a:prstClr val="black"/>
                </a:solidFill>
                <a:ea typeface="Calibri" charset="0"/>
                <a:cs typeface="Calibri" charset="0"/>
              </a:rPr>
              <a:t>36% of Oregonians live in </a:t>
            </a:r>
          </a:p>
          <a:p>
            <a:pPr algn="ctr">
              <a:spcBef>
                <a:spcPts val="450"/>
              </a:spcBef>
              <a:defRPr/>
            </a:pPr>
            <a:r>
              <a:rPr lang="en-US" sz="1600" dirty="0">
                <a:solidFill>
                  <a:prstClr val="black"/>
                </a:solidFill>
                <a:ea typeface="Calibri" charset="0"/>
                <a:cs typeface="Calibri" charset="0"/>
              </a:rPr>
              <a:t>rural or frontier areas</a:t>
            </a:r>
          </a:p>
          <a:p>
            <a:pPr algn="ctr">
              <a:lnSpc>
                <a:spcPct val="60000"/>
              </a:lnSpc>
              <a:defRPr/>
            </a:pPr>
            <a:endParaRPr lang="en-US" sz="1600" dirty="0">
              <a:solidFill>
                <a:prstClr val="black"/>
              </a:solidFill>
              <a:ea typeface="Calibri" charset="0"/>
              <a:cs typeface="Calibri" charset="0"/>
            </a:endParaRPr>
          </a:p>
        </p:txBody>
      </p:sp>
    </p:spTree>
    <p:extLst>
      <p:ext uri="{BB962C8B-B14F-4D97-AF65-F5344CB8AC3E}">
        <p14:creationId xmlns:p14="http://schemas.microsoft.com/office/powerpoint/2010/main" val="124441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4852"/>
        </a:solidFill>
        <a:effectLst/>
      </p:bgPr>
    </p:bg>
    <p:spTree>
      <p:nvGrpSpPr>
        <p:cNvPr id="1" name=""/>
        <p:cNvGrpSpPr/>
        <p:nvPr/>
      </p:nvGrpSpPr>
      <p:grpSpPr>
        <a:xfrm>
          <a:off x="0" y="0"/>
          <a:ext cx="0" cy="0"/>
          <a:chOff x="0" y="0"/>
          <a:chExt cx="0" cy="0"/>
        </a:xfrm>
      </p:grpSpPr>
      <p:sp>
        <p:nvSpPr>
          <p:cNvPr id="5" name="TextBox 4"/>
          <p:cNvSpPr txBox="1"/>
          <p:nvPr/>
        </p:nvSpPr>
        <p:spPr>
          <a:xfrm>
            <a:off x="326102" y="262377"/>
            <a:ext cx="8498921" cy="1938992"/>
          </a:xfrm>
          <a:prstGeom prst="rect">
            <a:avLst/>
          </a:prstGeom>
          <a:noFill/>
        </p:spPr>
        <p:txBody>
          <a:bodyPr wrap="square" rtlCol="0">
            <a:spAutoFit/>
          </a:bodyPr>
          <a:lstStyle/>
          <a:p>
            <a:pPr marL="228600" indent="-173038"/>
            <a:r>
              <a:rPr lang="en-US" sz="4000" spc="20" dirty="0">
                <a:solidFill>
                  <a:schemeClr val="bg1"/>
                </a:solidFill>
                <a:latin typeface="Lato Regular"/>
                <a:cs typeface="Lato Regular"/>
              </a:rPr>
              <a:t>Knight Cancer Institute’s Community Outreach &amp; Engagement program has a table. </a:t>
            </a:r>
            <a:endParaRPr lang="en-US" sz="1400" dirty="0">
              <a:latin typeface="Lato Regular"/>
              <a:cs typeface="Lato Regular"/>
            </a:endParaRPr>
          </a:p>
        </p:txBody>
      </p:sp>
      <p:sp>
        <p:nvSpPr>
          <p:cNvPr id="3" name="Slide Number Placeholder 5"/>
          <p:cNvSpPr>
            <a:spLocks noGrp="1"/>
          </p:cNvSpPr>
          <p:nvPr/>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B5EA3D11-B37D-E34E-95F3-279346FA4199}" type="slidenum">
              <a:rPr lang="en-US" sz="1200" smtClean="0">
                <a:solidFill>
                  <a:schemeClr val="bg1"/>
                </a:solidFill>
                <a:latin typeface="Noto Serif" charset="0"/>
                <a:ea typeface="Noto Serif" charset="0"/>
                <a:cs typeface="Noto Serif" charset="0"/>
              </a:rPr>
              <a:t>9</a:t>
            </a:fld>
            <a:endParaRPr lang="en-US" sz="1200" dirty="0">
              <a:solidFill>
                <a:schemeClr val="bg1"/>
              </a:solidFill>
              <a:latin typeface="Noto Serif" charset="0"/>
              <a:ea typeface="Noto Serif" charset="0"/>
              <a:cs typeface="Noto Serif" charset="0"/>
            </a:endParaRPr>
          </a:p>
        </p:txBody>
      </p:sp>
      <p:sp>
        <p:nvSpPr>
          <p:cNvPr id="2" name="TextBox 1">
            <a:extLst>
              <a:ext uri="{FF2B5EF4-FFF2-40B4-BE49-F238E27FC236}">
                <a16:creationId xmlns:a16="http://schemas.microsoft.com/office/drawing/2014/main" id="{D499F0E4-4D17-4F8C-8000-2E689EA8DB05}"/>
              </a:ext>
            </a:extLst>
          </p:cNvPr>
          <p:cNvSpPr txBox="1"/>
          <p:nvPr/>
        </p:nvSpPr>
        <p:spPr>
          <a:xfrm>
            <a:off x="1559442" y="2514155"/>
            <a:ext cx="6585098" cy="2246769"/>
          </a:xfrm>
          <a:prstGeom prst="rect">
            <a:avLst/>
          </a:prstGeom>
          <a:noFill/>
          <a:ln w="38100">
            <a:solidFill>
              <a:srgbClr val="277DCA"/>
            </a:solidFill>
          </a:ln>
        </p:spPr>
        <p:txBody>
          <a:bodyPr wrap="square" rtlCol="0">
            <a:spAutoFit/>
          </a:bodyPr>
          <a:lstStyle/>
          <a:p>
            <a:r>
              <a:rPr lang="en-US" sz="2800" spc="20" dirty="0">
                <a:solidFill>
                  <a:schemeClr val="bg1"/>
                </a:solidFill>
                <a:latin typeface="Lato Regular"/>
                <a:cs typeface="Lato Regular"/>
              </a:rPr>
              <a:t>We brought information about:</a:t>
            </a:r>
          </a:p>
          <a:p>
            <a:pPr marL="285750" indent="-285750">
              <a:buFont typeface="Arial" panose="020B0604020202020204" pitchFamily="34" charset="0"/>
              <a:buChar char="•"/>
            </a:pPr>
            <a:r>
              <a:rPr lang="en-US" sz="2800" spc="20" dirty="0">
                <a:solidFill>
                  <a:schemeClr val="bg1"/>
                </a:solidFill>
                <a:latin typeface="Lato Regular"/>
                <a:cs typeface="Lato Regular"/>
              </a:rPr>
              <a:t>HPV Vaccination is Cancer Prevention</a:t>
            </a:r>
          </a:p>
          <a:p>
            <a:pPr marL="285750" indent="-285750">
              <a:buFont typeface="Arial" panose="020B0604020202020204" pitchFamily="34" charset="0"/>
              <a:buChar char="•"/>
            </a:pPr>
            <a:r>
              <a:rPr lang="en-US" sz="2800" spc="20" dirty="0">
                <a:solidFill>
                  <a:schemeClr val="bg1"/>
                </a:solidFill>
                <a:latin typeface="Lato Regular"/>
                <a:cs typeface="Lato Regular"/>
              </a:rPr>
              <a:t>Cancer Screenings</a:t>
            </a:r>
          </a:p>
          <a:p>
            <a:pPr marL="285750" indent="-285750">
              <a:buFont typeface="Arial" panose="020B0604020202020204" pitchFamily="34" charset="0"/>
              <a:buChar char="•"/>
            </a:pPr>
            <a:r>
              <a:rPr lang="en-US" sz="2800" spc="20" dirty="0">
                <a:solidFill>
                  <a:schemeClr val="bg1"/>
                </a:solidFill>
                <a:latin typeface="Lato Regular"/>
                <a:cs typeface="Lato Regular"/>
              </a:rPr>
              <a:t>The Healthy Oregon Project</a:t>
            </a:r>
            <a:br>
              <a:rPr lang="en-US" sz="2800" spc="20" dirty="0">
                <a:solidFill>
                  <a:schemeClr val="bg1"/>
                </a:solidFill>
                <a:latin typeface="Lato Regular"/>
                <a:cs typeface="Lato Regular"/>
              </a:rPr>
            </a:br>
            <a:endParaRPr lang="en-US" sz="2800" spc="20" dirty="0">
              <a:solidFill>
                <a:schemeClr val="bg1"/>
              </a:solidFill>
              <a:latin typeface="Lato Regular"/>
              <a:cs typeface="Lato Regular"/>
            </a:endParaRPr>
          </a:p>
        </p:txBody>
      </p:sp>
    </p:spTree>
    <p:extLst>
      <p:ext uri="{BB962C8B-B14F-4D97-AF65-F5344CB8AC3E}">
        <p14:creationId xmlns:p14="http://schemas.microsoft.com/office/powerpoint/2010/main" val="2385337108"/>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3033</TotalTime>
  <Words>1122</Words>
  <Application>Microsoft Office PowerPoint</Application>
  <PresentationFormat>On-screen Show (16:9)</PresentationFormat>
  <Paragraphs>124</Paragraphs>
  <Slides>18</Slides>
  <Notes>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18</vt:i4>
      </vt:variant>
    </vt:vector>
  </HeadingPairs>
  <TitlesOfParts>
    <vt:vector size="34" baseType="lpstr">
      <vt:lpstr>Arial</vt:lpstr>
      <vt:lpstr>Arial,Sans-Serif</vt:lpstr>
      <vt:lpstr>Calibri</vt:lpstr>
      <vt:lpstr>Calibri Light</vt:lpstr>
      <vt:lpstr>Courier New</vt:lpstr>
      <vt:lpstr>Lato</vt:lpstr>
      <vt:lpstr>Lato Black</vt:lpstr>
      <vt:lpstr>Lato Light</vt:lpstr>
      <vt:lpstr>Lato Regular</vt:lpstr>
      <vt:lpstr>Noto</vt:lpstr>
      <vt:lpstr>Noto Serif</vt:lpstr>
      <vt:lpstr>OHSU Cool Blues Theme</vt:lpstr>
      <vt:lpstr>White Slide, No Logo</vt:lpstr>
      <vt:lpstr>Gray Slide with Logo</vt:lpstr>
      <vt:lpstr>Gray Slide No Logo</vt:lpstr>
      <vt:lpstr>Office Theme</vt:lpstr>
      <vt:lpstr>PowerPoint Presentation</vt:lpstr>
      <vt:lpstr>PowerPoint Presentation</vt:lpstr>
      <vt:lpstr>PowerPoint Presentation</vt:lpstr>
      <vt:lpstr>PowerPoint Presentation</vt:lpstr>
      <vt:lpstr>In 2017, Knight Cancer Institute was:</vt:lpstr>
      <vt:lpstr>Comprehensive Cancer Centers are recognized for their leadership and resources, demonstrated depth and breadth of research, and substantial transdisciplinary research that bridges scientific areas.</vt:lpstr>
      <vt:lpstr>Knight Cancer Institute’s Mission</vt:lpstr>
      <vt:lpstr>PowerPoint Presentation</vt:lpstr>
      <vt:lpstr>PowerPoint Presentation</vt:lpstr>
      <vt:lpstr>PowerPoint Presentation</vt:lpstr>
      <vt:lpstr>PowerPoint Presentation</vt:lpstr>
      <vt:lpstr>What is the Healthy Oregon Project?</vt:lpstr>
      <vt:lpstr>How to participate in HOP</vt:lpstr>
      <vt:lpstr>WHAT is HOP Collecting?</vt:lpstr>
      <vt:lpstr>PowerPoint Presentation</vt:lpstr>
      <vt:lpstr>Return of Genetic Screening Results </vt:lpstr>
      <vt:lpstr>Partners and Science for the Healthy Oregon Project’s Sustainability</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Paige Farris</cp:lastModifiedBy>
  <cp:revision>392</cp:revision>
  <dcterms:created xsi:type="dcterms:W3CDTF">2015-05-18T16:26:35Z</dcterms:created>
  <dcterms:modified xsi:type="dcterms:W3CDTF">2023-08-29T19:06:34Z</dcterms:modified>
</cp:coreProperties>
</file>