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2"/>
  </p:notesMasterIdLst>
  <p:sldIdLst>
    <p:sldId id="256" r:id="rId2"/>
    <p:sldId id="364" r:id="rId3"/>
    <p:sldId id="365" r:id="rId4"/>
    <p:sldId id="368" r:id="rId5"/>
    <p:sldId id="374" r:id="rId6"/>
    <p:sldId id="369" r:id="rId7"/>
    <p:sldId id="375" r:id="rId8"/>
    <p:sldId id="376" r:id="rId9"/>
    <p:sldId id="372" r:id="rId10"/>
    <p:sldId id="370" r:id="rId11"/>
    <p:sldId id="373" r:id="rId12"/>
    <p:sldId id="388" r:id="rId13"/>
    <p:sldId id="380" r:id="rId14"/>
    <p:sldId id="389" r:id="rId15"/>
    <p:sldId id="390" r:id="rId16"/>
    <p:sldId id="391" r:id="rId17"/>
    <p:sldId id="335" r:id="rId18"/>
    <p:sldId id="411" r:id="rId19"/>
    <p:sldId id="412" r:id="rId20"/>
    <p:sldId id="394" r:id="rId21"/>
    <p:sldId id="421" r:id="rId22"/>
    <p:sldId id="422" r:id="rId23"/>
    <p:sldId id="428" r:id="rId24"/>
    <p:sldId id="430" r:id="rId25"/>
    <p:sldId id="424" r:id="rId26"/>
    <p:sldId id="425" r:id="rId27"/>
    <p:sldId id="426" r:id="rId28"/>
    <p:sldId id="427" r:id="rId29"/>
    <p:sldId id="431" r:id="rId30"/>
    <p:sldId id="438" r:id="rId31"/>
  </p:sldIdLst>
  <p:sldSz cx="18288000" cy="10287000"/>
  <p:notesSz cx="6858000" cy="9144000"/>
  <p:embeddedFontLst>
    <p:embeddedFont>
      <p:font typeface="Segoe UI Semibold" panose="020B0702040204020203" pitchFamily="34" charset="0"/>
      <p:bold r:id="rId33"/>
      <p:boldItalic r:id="rId34"/>
    </p:embeddedFont>
    <p:embeddedFont>
      <p:font typeface="Segoe UI Emoji" panose="020B0502040204020203" pitchFamily="34" charset="0"/>
      <p:regular r:id="rId35"/>
    </p:embeddedFont>
    <p:embeddedFont>
      <p:font typeface="Georgia" panose="02040502050405020303" pitchFamily="18" charset="0"/>
      <p:regular r:id="rId36"/>
      <p:bold r:id="rId37"/>
      <p:italic r:id="rId38"/>
      <p:boldItalic r:id="rId39"/>
    </p:embeddedFont>
    <p:embeddedFont>
      <p:font typeface="Poppins SemiBold" panose="020B0604020202020204" charset="0"/>
      <p:bold r:id="rId40"/>
      <p:boldItalic r:id="rId41"/>
    </p:embeddedFont>
    <p:embeddedFont>
      <p:font typeface="Calibri" panose="020F0502020204030204" pitchFamily="34" charset="0"/>
      <p:regular r:id="rId42"/>
      <p:bold r:id="rId43"/>
      <p:italic r:id="rId44"/>
      <p:boldItalic r:id="rId45"/>
    </p:embeddedFont>
    <p:embeddedFont>
      <p:font typeface="Segoe UI" panose="020B0502040204020203" pitchFamily="34" charset="0"/>
      <p:regular r:id="rId46"/>
      <p:bold r:id="rId47"/>
      <p:italic r:id="rId48"/>
      <p:boldItalic r:id="rId49"/>
    </p:embeddedFont>
    <p:embeddedFont>
      <p:font typeface="Segoe UI Light" panose="020B0502040204020203" pitchFamily="34" charset="0"/>
      <p:regular r:id="rId50"/>
      <p:italic r:id="rId51"/>
    </p:embeddedFont>
    <p:embeddedFont>
      <p:font typeface="Segoe UI Semilight" panose="020B0402040204020203" pitchFamily="34" charset="0"/>
      <p:regular r:id="rId52"/>
      <p:italic r:id="rId53"/>
    </p:embeddedFont>
    <p:embeddedFont>
      <p:font typeface="Segoe UI Black" panose="020B0A02040204020203" pitchFamily="34" charset="0"/>
      <p:bold r:id="rId54"/>
      <p:boldItalic r:id="rId55"/>
    </p:embeddedFont>
    <p:embeddedFont>
      <p:font typeface="Open Sans 1 Bold" panose="020B0604020202020204" charset="0"/>
      <p:regular r:id="rId56"/>
    </p:embeddedFont>
    <p:embeddedFont>
      <p:font typeface="ＭＳ Ｐゴシック" panose="020B0600070205080204" pitchFamily="34" charset="-128"/>
      <p:regular r:id="rId57"/>
    </p:embeddedFont>
  </p:embeddedFontLst>
  <p:custDataLst>
    <p:tags r:id="rId5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mith, Lisa Michelle" initials="SLM" lastIdx="4" clrIdx="0">
    <p:extLst>
      <p:ext uri="{19B8F6BF-5375-455C-9EA6-DF929625EA0E}">
        <p15:presenceInfo xmlns:p15="http://schemas.microsoft.com/office/powerpoint/2012/main" userId="S-1-5-21-45967694-370826977-176895030-208626" providerId="AD"/>
      </p:ext>
    </p:extLst>
  </p:cmAuthor>
  <p:cmAuthor id="2" name="Tolliver, Preston" initials="TP" lastIdx="15" clrIdx="1">
    <p:extLst>
      <p:ext uri="{19B8F6BF-5375-455C-9EA6-DF929625EA0E}">
        <p15:presenceInfo xmlns:p15="http://schemas.microsoft.com/office/powerpoint/2012/main" userId="S-1-5-21-45967694-370826977-176895030-2653209" providerId="AD"/>
      </p:ext>
    </p:extLst>
  </p:cmAuthor>
  <p:cmAuthor id="3" name="Lisa Michelle Smith" initials="LS" lastIdx="3" clrIdx="2">
    <p:extLst>
      <p:ext uri="{19B8F6BF-5375-455C-9EA6-DF929625EA0E}">
        <p15:presenceInfo xmlns:p15="http://schemas.microsoft.com/office/powerpoint/2012/main" userId="EQM4Q/RxDl3eduu7CXekyFzafloVqOizrtypEn4HKwg=" providerId="None"/>
      </p:ext>
    </p:extLst>
  </p:cmAuthor>
  <p:cmAuthor id="4" name="Mcelfish, Pearl A" initials="MPA" lastIdx="3" clrIdx="3">
    <p:extLst>
      <p:ext uri="{19B8F6BF-5375-455C-9EA6-DF929625EA0E}">
        <p15:presenceInfo xmlns:p15="http://schemas.microsoft.com/office/powerpoint/2012/main" userId="S-1-5-21-45967694-370826977-176895030-1278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BEB"/>
    <a:srgbClr val="FFC000"/>
    <a:srgbClr val="032F44"/>
    <a:srgbClr val="A30B32"/>
    <a:srgbClr val="8B0E71"/>
    <a:srgbClr val="FF6969"/>
    <a:srgbClr val="947CB0"/>
    <a:srgbClr val="E3B5C1"/>
    <a:srgbClr val="D18598"/>
    <a:srgbClr val="609B7C"/>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537" autoAdjust="0"/>
    <p:restoredTop sz="79415" autoAdjust="0"/>
  </p:normalViewPr>
  <p:slideViewPr>
    <p:cSldViewPr>
      <p:cViewPr varScale="1">
        <p:scale>
          <a:sx n="46" d="100"/>
          <a:sy n="46" d="100"/>
        </p:scale>
        <p:origin x="160"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55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8" Type="http://schemas.openxmlformats.org/officeDocument/2006/relationships/slide" Target="slides/slide7.xml"/><Relationship Id="rId51" Type="http://schemas.openxmlformats.org/officeDocument/2006/relationships/font" Target="fonts/font1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font" Target="fonts/font9.fntdata"/><Relationship Id="rId54" Type="http://schemas.openxmlformats.org/officeDocument/2006/relationships/font" Target="fonts/font22.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font" Target="fonts/font2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28.wmf"/><Relationship Id="rId5" Type="http://schemas.openxmlformats.org/officeDocument/2006/relationships/image" Target="../media/image32.wmf"/><Relationship Id="rId4" Type="http://schemas.openxmlformats.org/officeDocument/2006/relationships/image" Target="../media/image3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5B0657-513B-4D13-8B1A-5EDBF6E9A712}" type="datetimeFigureOut">
              <a:rPr lang="en-US" smtClean="0"/>
              <a:t>8/30/2023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35DCBE-2D7B-43C3-86C9-AEC0ABA8A6EF}" type="slidenum">
              <a:rPr lang="en-US" smtClean="0"/>
              <a:t>‹#›</a:t>
            </a:fld>
            <a:endParaRPr lang="en-US"/>
          </a:p>
        </p:txBody>
      </p:sp>
    </p:spTree>
    <p:extLst>
      <p:ext uri="{BB962C8B-B14F-4D97-AF65-F5344CB8AC3E}">
        <p14:creationId xmlns:p14="http://schemas.microsoft.com/office/powerpoint/2010/main" val="332763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35DCBE-2D7B-43C3-86C9-AEC0ABA8A6EF}" type="slidenum">
              <a:rPr lang="en-US" smtClean="0"/>
              <a:t>1</a:t>
            </a:fld>
            <a:endParaRPr lang="en-US"/>
          </a:p>
        </p:txBody>
      </p:sp>
    </p:spTree>
    <p:extLst>
      <p:ext uri="{BB962C8B-B14F-4D97-AF65-F5344CB8AC3E}">
        <p14:creationId xmlns:p14="http://schemas.microsoft.com/office/powerpoint/2010/main" val="1656926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5335DCBE-2D7B-43C3-86C9-AEC0ABA8A6EF}" type="slidenum">
              <a:rPr lang="en-US" smtClean="0"/>
              <a:t>14</a:t>
            </a:fld>
            <a:endParaRPr lang="en-US"/>
          </a:p>
        </p:txBody>
      </p:sp>
    </p:spTree>
    <p:extLst>
      <p:ext uri="{BB962C8B-B14F-4D97-AF65-F5344CB8AC3E}">
        <p14:creationId xmlns:p14="http://schemas.microsoft.com/office/powerpoint/2010/main" val="3034488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AC2634-E2D0-452F-BB8B-2B735B6AE81C}" type="slidenum">
              <a:rPr lang="en-US" smtClean="0"/>
              <a:t>18</a:t>
            </a:fld>
            <a:endParaRPr lang="en-US"/>
          </a:p>
        </p:txBody>
      </p:sp>
    </p:spTree>
    <p:extLst>
      <p:ext uri="{BB962C8B-B14F-4D97-AF65-F5344CB8AC3E}">
        <p14:creationId xmlns:p14="http://schemas.microsoft.com/office/powerpoint/2010/main" val="111076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5335DCBE-2D7B-43C3-86C9-AEC0ABA8A6EF}" type="slidenum">
              <a:rPr lang="en-US" smtClean="0"/>
              <a:t>19</a:t>
            </a:fld>
            <a:endParaRPr lang="en-US"/>
          </a:p>
        </p:txBody>
      </p:sp>
    </p:spTree>
    <p:extLst>
      <p:ext uri="{BB962C8B-B14F-4D97-AF65-F5344CB8AC3E}">
        <p14:creationId xmlns:p14="http://schemas.microsoft.com/office/powerpoint/2010/main" val="2152226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Although</a:t>
            </a:r>
            <a:r>
              <a:rPr lang="en-US" baseline="0" dirty="0"/>
              <a:t> national data is unavailable due to aggregation issues, state and territory data show disparities in life expectancy.  Pacific islanders are likely to die 10 years earlier than most in the U.S.</a:t>
            </a:r>
            <a:endParaRPr lang="en-US" dirty="0"/>
          </a:p>
          <a:p>
            <a:endParaRPr lang="en-US" dirty="0"/>
          </a:p>
        </p:txBody>
      </p:sp>
      <p:sp>
        <p:nvSpPr>
          <p:cNvPr id="4" name="Slide Number Placeholder 3"/>
          <p:cNvSpPr>
            <a:spLocks noGrp="1"/>
          </p:cNvSpPr>
          <p:nvPr>
            <p:ph type="sldNum" sz="quarter" idx="10"/>
          </p:nvPr>
        </p:nvSpPr>
        <p:spPr/>
        <p:txBody>
          <a:bodyPr/>
          <a:lstStyle/>
          <a:p>
            <a:fld id="{5D9D742B-0CB9-45C6-9CCC-B6835C30E5B9}" type="slidenum">
              <a:rPr lang="en-US" smtClean="0"/>
              <a:t>20</a:t>
            </a:fld>
            <a:endParaRPr lang="en-US" dirty="0"/>
          </a:p>
        </p:txBody>
      </p:sp>
    </p:spTree>
    <p:extLst>
      <p:ext uri="{BB962C8B-B14F-4D97-AF65-F5344CB8AC3E}">
        <p14:creationId xmlns:p14="http://schemas.microsoft.com/office/powerpoint/2010/main" val="2712672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4313" indent="-214313">
              <a:buFont typeface="Arial" panose="020B0604020202020204" pitchFamily="34" charset="0"/>
              <a:buChar char="•"/>
            </a:pPr>
            <a:r>
              <a:rPr lang="en-US" b="1" dirty="0" smtClean="0">
                <a:solidFill>
                  <a:schemeClr val="accent5">
                    <a:lumMod val="50000"/>
                  </a:schemeClr>
                </a:solidFill>
              </a:rPr>
              <a:t>24-51%</a:t>
            </a:r>
            <a:r>
              <a:rPr lang="en-US" dirty="0" smtClean="0">
                <a:solidFill>
                  <a:schemeClr val="accent5">
                    <a:lumMod val="50000"/>
                  </a:schemeClr>
                </a:solidFill>
              </a:rPr>
              <a:t> of surveyed Pacific Islander populations have diabetes</a:t>
            </a:r>
          </a:p>
          <a:p>
            <a:pPr marL="214313" indent="-214313">
              <a:buFont typeface="Arial" panose="020B0604020202020204" pitchFamily="34" charset="0"/>
              <a:buChar char="•"/>
            </a:pPr>
            <a:r>
              <a:rPr lang="en-US" dirty="0" smtClean="0">
                <a:solidFill>
                  <a:schemeClr val="accent5">
                    <a:lumMod val="50000"/>
                  </a:schemeClr>
                </a:solidFill>
              </a:rPr>
              <a:t>In comparison 8.8% of total U.S. population has diabetes</a:t>
            </a:r>
          </a:p>
          <a:p>
            <a:pPr marL="214313" indent="-214313">
              <a:buFont typeface="Arial" panose="020B0604020202020204" pitchFamily="34" charset="0"/>
              <a:buChar char="•"/>
            </a:pPr>
            <a:r>
              <a:rPr lang="en-US" dirty="0" smtClean="0">
                <a:solidFill>
                  <a:schemeClr val="accent5">
                    <a:lumMod val="50000"/>
                  </a:schemeClr>
                </a:solidFill>
              </a:rPr>
              <a:t>24% of Pacific Islanders surveyed by the CDC reported having diabetes in 2010. Does not take into account undiagnosed cases</a:t>
            </a:r>
          </a:p>
          <a:p>
            <a:pPr marL="214313" indent="-214313">
              <a:buFont typeface="Arial" panose="020B0604020202020204" pitchFamily="34" charset="0"/>
              <a:buChar char="•"/>
            </a:pPr>
            <a:r>
              <a:rPr lang="en-US" sz="2100" dirty="0" smtClean="0">
                <a:solidFill>
                  <a:schemeClr val="accent5">
                    <a:lumMod val="50000"/>
                  </a:schemeClr>
                </a:solidFill>
              </a:rPr>
              <a:t>CDC’s 2010 National Health Interview Survey found:</a:t>
            </a:r>
          </a:p>
          <a:p>
            <a:pPr marL="557213" lvl="1" indent="-214313">
              <a:buFont typeface="Arial" panose="020B0604020202020204" pitchFamily="34" charset="0"/>
              <a:buChar char="•"/>
            </a:pPr>
            <a:r>
              <a:rPr lang="en-US" sz="2100" b="0" dirty="0" smtClean="0">
                <a:solidFill>
                  <a:schemeClr val="accent5">
                    <a:lumMod val="50000"/>
                  </a:schemeClr>
                </a:solidFill>
              </a:rPr>
              <a:t>20.2% of Native Hawaiian/other Pacific Islanders had any type of heart disease</a:t>
            </a:r>
          </a:p>
          <a:p>
            <a:pPr marL="557213" lvl="1" indent="-214313">
              <a:buFont typeface="Arial" panose="020B0604020202020204" pitchFamily="34" charset="0"/>
              <a:buChar char="•"/>
            </a:pPr>
            <a:r>
              <a:rPr lang="en-US" sz="2100" b="0" dirty="0" smtClean="0">
                <a:solidFill>
                  <a:schemeClr val="accent5">
                    <a:lumMod val="50000"/>
                  </a:schemeClr>
                </a:solidFill>
              </a:rPr>
              <a:t>19.7% have coronary heart disease</a:t>
            </a:r>
          </a:p>
          <a:p>
            <a:pPr marL="557213" lvl="1" indent="-214313">
              <a:buFont typeface="Arial" panose="020B0604020202020204" pitchFamily="34" charset="0"/>
              <a:buChar char="•"/>
            </a:pPr>
            <a:r>
              <a:rPr lang="en-US" sz="2100" b="0" dirty="0" smtClean="0">
                <a:solidFill>
                  <a:schemeClr val="accent5">
                    <a:lumMod val="50000"/>
                  </a:schemeClr>
                </a:solidFill>
              </a:rPr>
              <a:t>10.6% have experienced stroke</a:t>
            </a:r>
          </a:p>
          <a:p>
            <a:pPr marL="557213" lvl="1" indent="-214313">
              <a:buFont typeface="Arial" panose="020B0604020202020204" pitchFamily="34" charset="0"/>
              <a:buChar char="•"/>
            </a:pPr>
            <a:r>
              <a:rPr lang="en-US" sz="2100" b="1" dirty="0" smtClean="0">
                <a:solidFill>
                  <a:schemeClr val="accent5">
                    <a:lumMod val="50000"/>
                  </a:schemeClr>
                </a:solidFill>
              </a:rPr>
              <a:t>40.8% </a:t>
            </a:r>
            <a:r>
              <a:rPr lang="en-US" sz="2100" dirty="0" smtClean="0">
                <a:solidFill>
                  <a:schemeClr val="accent5">
                    <a:lumMod val="50000"/>
                  </a:schemeClr>
                </a:solidFill>
              </a:rPr>
              <a:t>have </a:t>
            </a:r>
            <a:r>
              <a:rPr lang="en-US" sz="2100" b="1" dirty="0" smtClean="0">
                <a:solidFill>
                  <a:schemeClr val="accent5">
                    <a:lumMod val="50000"/>
                  </a:schemeClr>
                </a:solidFill>
              </a:rPr>
              <a:t>hypertension</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solidFill>
                  <a:schemeClr val="accent5">
                    <a:lumMod val="50000"/>
                  </a:schemeClr>
                </a:solidFill>
              </a:rPr>
              <a:t>In 2010, the CDC document that </a:t>
            </a:r>
            <a:r>
              <a:rPr lang="en-US" b="1" dirty="0" smtClean="0">
                <a:solidFill>
                  <a:schemeClr val="accent5">
                    <a:lumMod val="50000"/>
                  </a:schemeClr>
                </a:solidFill>
              </a:rPr>
              <a:t>44%</a:t>
            </a:r>
            <a:r>
              <a:rPr lang="en-US" dirty="0" smtClean="0">
                <a:solidFill>
                  <a:schemeClr val="accent5">
                    <a:lumMod val="50000"/>
                  </a:schemeClr>
                </a:solidFill>
              </a:rPr>
              <a:t> of Pacific Islanders were obese</a:t>
            </a:r>
          </a:p>
          <a:p>
            <a:pPr marL="214313" indent="-214313">
              <a:buFont typeface="Arial" panose="020B0604020202020204" pitchFamily="34" charset="0"/>
              <a:buChar char="•"/>
            </a:pPr>
            <a:r>
              <a:rPr lang="en-US" dirty="0" smtClean="0">
                <a:solidFill>
                  <a:schemeClr val="accent5">
                    <a:lumMod val="50000"/>
                  </a:schemeClr>
                </a:solidFill>
              </a:rPr>
              <a:t>In Arkansas, UAMS found that out of 398 Marshallese screened:</a:t>
            </a:r>
          </a:p>
          <a:p>
            <a:pPr marL="557213" lvl="1" indent="-214313">
              <a:buFont typeface="Arial" panose="020B0604020202020204" pitchFamily="34" charset="0"/>
              <a:buChar char="•"/>
            </a:pPr>
            <a:r>
              <a:rPr lang="en-US" b="1" dirty="0" smtClean="0">
                <a:solidFill>
                  <a:schemeClr val="accent1">
                    <a:lumMod val="50000"/>
                  </a:schemeClr>
                </a:solidFill>
              </a:rPr>
              <a:t>59% </a:t>
            </a:r>
            <a:r>
              <a:rPr lang="en-US" dirty="0" smtClean="0">
                <a:solidFill>
                  <a:schemeClr val="accent1">
                    <a:lumMod val="50000"/>
                  </a:schemeClr>
                </a:solidFill>
              </a:rPr>
              <a:t>obese (BMI greater than 30)</a:t>
            </a:r>
          </a:p>
          <a:p>
            <a:pPr marL="557213" lvl="1" indent="-214313">
              <a:buFont typeface="Arial" panose="020B0604020202020204" pitchFamily="34" charset="0"/>
              <a:buChar char="•"/>
            </a:pPr>
            <a:r>
              <a:rPr lang="en-US" dirty="0" smtClean="0">
                <a:solidFill>
                  <a:schemeClr val="accent5">
                    <a:lumMod val="50000"/>
                  </a:schemeClr>
                </a:solidFill>
              </a:rPr>
              <a:t>37% overweight (BMI of 25-30)</a:t>
            </a:r>
          </a:p>
          <a:p>
            <a:pPr marL="557213" lvl="1" indent="-214313">
              <a:buFont typeface="Arial" panose="020B0604020202020204" pitchFamily="34" charset="0"/>
              <a:buChar char="•"/>
            </a:pPr>
            <a:r>
              <a:rPr lang="en-US" dirty="0" smtClean="0">
                <a:solidFill>
                  <a:schemeClr val="accent5">
                    <a:lumMod val="50000"/>
                  </a:schemeClr>
                </a:solidFill>
              </a:rPr>
              <a:t>10% normal weight (BMI below 25)</a:t>
            </a:r>
          </a:p>
          <a:p>
            <a:endParaRPr lang="en-US" dirty="0"/>
          </a:p>
        </p:txBody>
      </p:sp>
      <p:sp>
        <p:nvSpPr>
          <p:cNvPr id="4" name="Slide Number Placeholder 3"/>
          <p:cNvSpPr>
            <a:spLocks noGrp="1"/>
          </p:cNvSpPr>
          <p:nvPr>
            <p:ph type="sldNum" sz="quarter" idx="5"/>
          </p:nvPr>
        </p:nvSpPr>
        <p:spPr/>
        <p:txBody>
          <a:bodyPr/>
          <a:lstStyle/>
          <a:p>
            <a:fld id="{2AAC2634-E2D0-452F-BB8B-2B735B6AE81C}" type="slidenum">
              <a:rPr lang="en-US" smtClean="0"/>
              <a:t>21</a:t>
            </a:fld>
            <a:endParaRPr lang="en-US"/>
          </a:p>
        </p:txBody>
      </p:sp>
    </p:spTree>
    <p:extLst>
      <p:ext uri="{BB962C8B-B14F-4D97-AF65-F5344CB8AC3E}">
        <p14:creationId xmlns:p14="http://schemas.microsoft.com/office/powerpoint/2010/main" val="2421291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35DCBE-2D7B-43C3-86C9-AEC0ABA8A6EF}" type="slidenum">
              <a:rPr lang="en-US" smtClean="0"/>
              <a:t>23</a:t>
            </a:fld>
            <a:endParaRPr lang="en-US"/>
          </a:p>
        </p:txBody>
      </p:sp>
    </p:spTree>
    <p:extLst>
      <p:ext uri="{BB962C8B-B14F-4D97-AF65-F5344CB8AC3E}">
        <p14:creationId xmlns:p14="http://schemas.microsoft.com/office/powerpoint/2010/main" val="2847927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35DCBE-2D7B-43C3-86C9-AEC0ABA8A6EF}" type="slidenum">
              <a:rPr lang="en-US" smtClean="0"/>
              <a:t>2</a:t>
            </a:fld>
            <a:endParaRPr lang="en-US"/>
          </a:p>
        </p:txBody>
      </p:sp>
    </p:spTree>
    <p:extLst>
      <p:ext uri="{BB962C8B-B14F-4D97-AF65-F5344CB8AC3E}">
        <p14:creationId xmlns:p14="http://schemas.microsoft.com/office/powerpoint/2010/main" val="3807787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5335DCBE-2D7B-43C3-86C9-AEC0ABA8A6EF}" type="slidenum">
              <a:rPr lang="en-US" smtClean="0"/>
              <a:t>3</a:t>
            </a:fld>
            <a:endParaRPr lang="en-US"/>
          </a:p>
        </p:txBody>
      </p:sp>
    </p:spTree>
    <p:extLst>
      <p:ext uri="{BB962C8B-B14F-4D97-AF65-F5344CB8AC3E}">
        <p14:creationId xmlns:p14="http://schemas.microsoft.com/office/powerpoint/2010/main" val="1835375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 PACIFIC Ocean</a:t>
            </a:r>
            <a:r>
              <a:rPr lang="en-US" baseline="0" dirty="0"/>
              <a:t> --that's where we are from. That's what makes us family as PACIFIC ISLANDERS. The Ocean is what keeps up together. It's our GLUE. It's our NETWORK</a:t>
            </a:r>
            <a:r>
              <a:rPr lang="en-US" baseline="0" dirty="0" smtClean="0"/>
              <a:t>. It is our CONNECTION.</a:t>
            </a:r>
            <a:endParaRPr lang="en-US" baseline="0" dirty="0"/>
          </a:p>
          <a:p>
            <a:endParaRPr lang="en-US" baseline="0" dirty="0"/>
          </a:p>
          <a:p>
            <a:pPr eaLnBrk="1" hangingPunct="1"/>
            <a:r>
              <a:rPr lang="en-US" dirty="0"/>
              <a:t>Polynesians include </a:t>
            </a:r>
            <a:r>
              <a:rPr lang="en-US" sz="2800" dirty="0">
                <a:ea typeface="ＭＳ Ｐゴシック" pitchFamily="-112" charset="-128"/>
              </a:rPr>
              <a:t>Hawaiians, Samoans, Tongans, Maori, Tahitians, Cook Islanders among others</a:t>
            </a:r>
          </a:p>
          <a:p>
            <a:pPr eaLnBrk="1" hangingPunct="1"/>
            <a:r>
              <a:rPr lang="en-US" dirty="0"/>
              <a:t>Melanesians include </a:t>
            </a:r>
            <a:r>
              <a:rPr lang="en-US" sz="2800" dirty="0">
                <a:ea typeface="ＭＳ Ｐゴシック" pitchFamily="-112" charset="-128"/>
              </a:rPr>
              <a:t>Papuans, Solomon Islanders, Fijians, Vanuatu Islanders among others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Micronesians include</a:t>
            </a:r>
            <a:r>
              <a:rPr lang="en-US" sz="1200" dirty="0">
                <a:ea typeface="+mn-ea"/>
              </a:rPr>
              <a:t> </a:t>
            </a:r>
            <a:r>
              <a:rPr lang="en-US" sz="2800" dirty="0">
                <a:ea typeface="ＭＳ Ｐゴシック" pitchFamily="-112" charset="-128"/>
              </a:rPr>
              <a:t>Chamorros, Carolinians, </a:t>
            </a:r>
            <a:r>
              <a:rPr lang="en-US" sz="2800" dirty="0" err="1">
                <a:ea typeface="ＭＳ Ｐゴシック" pitchFamily="-112" charset="-128"/>
              </a:rPr>
              <a:t>Chuukese</a:t>
            </a:r>
            <a:r>
              <a:rPr lang="en-US" sz="2800" dirty="0">
                <a:ea typeface="ＭＳ Ｐゴシック" pitchFamily="-112" charset="-128"/>
              </a:rPr>
              <a:t>, </a:t>
            </a:r>
            <a:r>
              <a:rPr lang="en-US" sz="2800" dirty="0" err="1">
                <a:ea typeface="ＭＳ Ｐゴシック" pitchFamily="-112" charset="-128"/>
              </a:rPr>
              <a:t>Pohnpeians</a:t>
            </a:r>
            <a:r>
              <a:rPr lang="en-US" sz="2800" dirty="0">
                <a:ea typeface="ＭＳ Ｐゴシック" pitchFamily="-112" charset="-128"/>
              </a:rPr>
              <a:t>, Yapese, </a:t>
            </a:r>
            <a:r>
              <a:rPr lang="en-US" sz="2800" dirty="0" err="1">
                <a:ea typeface="ＭＳ Ｐゴシック" pitchFamily="-112" charset="-128"/>
              </a:rPr>
              <a:t>Palauans</a:t>
            </a:r>
            <a:r>
              <a:rPr lang="en-US" sz="2800" dirty="0">
                <a:ea typeface="ＭＳ Ｐゴシック" pitchFamily="-112" charset="-128"/>
              </a:rPr>
              <a:t>, </a:t>
            </a:r>
            <a:r>
              <a:rPr lang="en-US" sz="2800" dirty="0" err="1">
                <a:ea typeface="ＭＳ Ｐゴシック" pitchFamily="-112" charset="-128"/>
              </a:rPr>
              <a:t>Kosraeans</a:t>
            </a:r>
            <a:r>
              <a:rPr lang="en-US" sz="2800" dirty="0">
                <a:ea typeface="ＭＳ Ｐゴシック" pitchFamily="-112" charset="-128"/>
              </a:rPr>
              <a:t> and </a:t>
            </a:r>
            <a:r>
              <a:rPr lang="en-US" sz="2800" b="1" dirty="0">
                <a:solidFill>
                  <a:schemeClr val="accent1">
                    <a:lumMod val="75000"/>
                  </a:schemeClr>
                </a:solidFill>
                <a:ea typeface="ＭＳ Ｐゴシック" pitchFamily="-112" charset="-128"/>
              </a:rPr>
              <a:t>Marshallese </a:t>
            </a:r>
            <a:r>
              <a:rPr lang="en-US" sz="2800" dirty="0">
                <a:ea typeface="ＭＳ Ｐゴシック" pitchFamily="-112" charset="-128"/>
              </a:rPr>
              <a:t>among others </a:t>
            </a:r>
          </a:p>
          <a:p>
            <a:pPr eaLnBrk="1" hangingPunct="1"/>
            <a:endParaRPr lang="en-US" sz="2800" dirty="0">
              <a:ea typeface="ＭＳ Ｐゴシック" pitchFamily="-112" charset="-128"/>
            </a:endParaRPr>
          </a:p>
          <a:p>
            <a:pPr eaLnBrk="1" hangingPunct="1"/>
            <a:endParaRPr lang="en-US" sz="2800" dirty="0">
              <a:ea typeface="ＭＳ Ｐゴシック" pitchFamily="-112" charset="-128"/>
            </a:endParaRPr>
          </a:p>
          <a:p>
            <a:endParaRPr lang="en-US" baseline="0" dirty="0"/>
          </a:p>
          <a:p>
            <a:endParaRPr lang="en-US" dirty="0"/>
          </a:p>
        </p:txBody>
      </p:sp>
      <p:sp>
        <p:nvSpPr>
          <p:cNvPr id="4" name="Slide Number Placeholder 3"/>
          <p:cNvSpPr>
            <a:spLocks noGrp="1"/>
          </p:cNvSpPr>
          <p:nvPr>
            <p:ph type="sldNum" sz="quarter" idx="10"/>
          </p:nvPr>
        </p:nvSpPr>
        <p:spPr/>
        <p:txBody>
          <a:bodyPr/>
          <a:lstStyle/>
          <a:p>
            <a:fld id="{EBE74D8F-CF42-EA47-9B45-7B53CA91C1B5}" type="slidenum">
              <a:rPr lang="en-US" smtClean="0"/>
              <a:t>4</a:t>
            </a:fld>
            <a:endParaRPr lang="en-US" dirty="0"/>
          </a:p>
        </p:txBody>
      </p:sp>
    </p:spTree>
    <p:extLst>
      <p:ext uri="{BB962C8B-B14F-4D97-AF65-F5344CB8AC3E}">
        <p14:creationId xmlns:p14="http://schemas.microsoft.com/office/powerpoint/2010/main" val="2781277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35DCBE-2D7B-43C3-86C9-AEC0ABA8A6EF}" type="slidenum">
              <a:rPr lang="en-US" smtClean="0"/>
              <a:t>5</a:t>
            </a:fld>
            <a:endParaRPr lang="en-US"/>
          </a:p>
        </p:txBody>
      </p:sp>
    </p:spTree>
    <p:extLst>
      <p:ext uri="{BB962C8B-B14F-4D97-AF65-F5344CB8AC3E}">
        <p14:creationId xmlns:p14="http://schemas.microsoft.com/office/powerpoint/2010/main" val="2171460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35DCBE-2D7B-43C3-86C9-AEC0ABA8A6EF}" type="slidenum">
              <a:rPr lang="en-US" smtClean="0"/>
              <a:t>7</a:t>
            </a:fld>
            <a:endParaRPr lang="en-US"/>
          </a:p>
        </p:txBody>
      </p:sp>
    </p:spTree>
    <p:extLst>
      <p:ext uri="{BB962C8B-B14F-4D97-AF65-F5344CB8AC3E}">
        <p14:creationId xmlns:p14="http://schemas.microsoft.com/office/powerpoint/2010/main" val="2921415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35DCBE-2D7B-43C3-86C9-AEC0ABA8A6EF}" type="slidenum">
              <a:rPr lang="en-US" smtClean="0"/>
              <a:t>8</a:t>
            </a:fld>
            <a:endParaRPr lang="en-US"/>
          </a:p>
        </p:txBody>
      </p:sp>
    </p:spTree>
    <p:extLst>
      <p:ext uri="{BB962C8B-B14F-4D97-AF65-F5344CB8AC3E}">
        <p14:creationId xmlns:p14="http://schemas.microsoft.com/office/powerpoint/2010/main" val="2201684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35DCBE-2D7B-43C3-86C9-AEC0ABA8A6EF}" type="slidenum">
              <a:rPr lang="en-US" smtClean="0"/>
              <a:t>9</a:t>
            </a:fld>
            <a:endParaRPr lang="en-US"/>
          </a:p>
        </p:txBody>
      </p:sp>
    </p:spTree>
    <p:extLst>
      <p:ext uri="{BB962C8B-B14F-4D97-AF65-F5344CB8AC3E}">
        <p14:creationId xmlns:p14="http://schemas.microsoft.com/office/powerpoint/2010/main" val="4185001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35DCBE-2D7B-43C3-86C9-AEC0ABA8A6EF}" type="slidenum">
              <a:rPr lang="en-US" smtClean="0"/>
              <a:t>11</a:t>
            </a:fld>
            <a:endParaRPr lang="en-US"/>
          </a:p>
        </p:txBody>
      </p:sp>
    </p:spTree>
    <p:extLst>
      <p:ext uri="{BB962C8B-B14F-4D97-AF65-F5344CB8AC3E}">
        <p14:creationId xmlns:p14="http://schemas.microsoft.com/office/powerpoint/2010/main" val="1197939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8/30/2023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image" Target="../media/image29.wmf"/><Relationship Id="rId13" Type="http://schemas.openxmlformats.org/officeDocument/2006/relationships/oleObject" Target="../embeddings/oleObject5.bin"/><Relationship Id="rId3" Type="http://schemas.openxmlformats.org/officeDocument/2006/relationships/notesSlide" Target="../notesSlides/notesSlide14.xml"/><Relationship Id="rId7" Type="http://schemas.openxmlformats.org/officeDocument/2006/relationships/oleObject" Target="../embeddings/oleObject2.bin"/><Relationship Id="rId12" Type="http://schemas.openxmlformats.org/officeDocument/2006/relationships/image" Target="../media/image31.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8.wmf"/><Relationship Id="rId11" Type="http://schemas.openxmlformats.org/officeDocument/2006/relationships/oleObject" Target="../embeddings/oleObject4.bin"/><Relationship Id="rId5" Type="http://schemas.openxmlformats.org/officeDocument/2006/relationships/oleObject" Target="../embeddings/oleObject1.bin"/><Relationship Id="rId10" Type="http://schemas.openxmlformats.org/officeDocument/2006/relationships/image" Target="../media/image30.wmf"/><Relationship Id="rId4" Type="http://schemas.openxmlformats.org/officeDocument/2006/relationships/image" Target="../media/image1.png"/><Relationship Id="rId9" Type="http://schemas.openxmlformats.org/officeDocument/2006/relationships/oleObject" Target="../embeddings/oleObject3.bin"/><Relationship Id="rId14" Type="http://schemas.openxmlformats.org/officeDocument/2006/relationships/image" Target="../media/image32.wmf"/></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2077700" y="0"/>
            <a:ext cx="6210300" cy="10287000"/>
          </a:xfrm>
          <a:prstGeom prst="rect">
            <a:avLst/>
          </a:prstGeom>
          <a:solidFill>
            <a:srgbClr val="EBEBEB"/>
          </a:solidFill>
        </p:spPr>
      </p:sp>
      <p:sp>
        <p:nvSpPr>
          <p:cNvPr id="4" name="TextBox 4"/>
          <p:cNvSpPr txBox="1"/>
          <p:nvPr/>
        </p:nvSpPr>
        <p:spPr>
          <a:xfrm>
            <a:off x="228600" y="2436276"/>
            <a:ext cx="11645537" cy="2215991"/>
          </a:xfrm>
          <a:prstGeom prst="rect">
            <a:avLst/>
          </a:prstGeom>
        </p:spPr>
        <p:txBody>
          <a:bodyPr wrap="square" lIns="0" tIns="0" rIns="0" bIns="0" rtlCol="0" anchor="t">
            <a:spAutoFit/>
          </a:bodyPr>
          <a:lstStyle/>
          <a:p>
            <a:r>
              <a:rPr lang="en-US" sz="7200" dirty="0" smtClean="0">
                <a:solidFill>
                  <a:srgbClr val="191919"/>
                </a:solidFill>
                <a:latin typeface="Segoe UI Semibold" panose="020B0702040204020203" pitchFamily="34" charset="0"/>
                <a:ea typeface="Open Sans 1 Bold" panose="020B0604020202020204" charset="0"/>
                <a:cs typeface="Segoe UI Semibold" panose="020B0702040204020203" pitchFamily="34" charset="0"/>
              </a:rPr>
              <a:t>Addressing healthcare needs of the Marshallese</a:t>
            </a:r>
            <a:endParaRPr lang="en-US" sz="7200" dirty="0">
              <a:solidFill>
                <a:srgbClr val="191919"/>
              </a:solidFill>
              <a:latin typeface="Segoe UI Semibold" panose="020B0702040204020203" pitchFamily="34" charset="0"/>
              <a:ea typeface="Open Sans 1 Bold" panose="020B0604020202020204" charset="0"/>
              <a:cs typeface="Segoe UI Semibold" panose="020B0702040204020203" pitchFamily="34" charset="0"/>
            </a:endParaRPr>
          </a:p>
        </p:txBody>
      </p:sp>
      <p:sp>
        <p:nvSpPr>
          <p:cNvPr id="5" name="TextBox 5"/>
          <p:cNvSpPr txBox="1"/>
          <p:nvPr/>
        </p:nvSpPr>
        <p:spPr>
          <a:xfrm>
            <a:off x="13716000" y="800100"/>
            <a:ext cx="4000500" cy="897682"/>
          </a:xfrm>
          <a:prstGeom prst="rect">
            <a:avLst/>
          </a:prstGeom>
        </p:spPr>
        <p:txBody>
          <a:bodyPr wrap="square" lIns="0" tIns="0" rIns="0" bIns="0" rtlCol="0" anchor="t">
            <a:spAutoFit/>
          </a:bodyPr>
          <a:lstStyle/>
          <a:p>
            <a:pPr algn="r">
              <a:lnSpc>
                <a:spcPts val="3219"/>
              </a:lnSpc>
              <a:spcAft>
                <a:spcPts val="600"/>
              </a:spcAft>
            </a:pPr>
            <a:r>
              <a:rPr lang="en-US" sz="3200" dirty="0" smtClean="0">
                <a:solidFill>
                  <a:srgbClr val="191919"/>
                </a:solidFill>
                <a:latin typeface="Segoe UI Light" panose="020B0502040204020203" pitchFamily="34" charset="0"/>
                <a:cs typeface="Segoe UI Light" panose="020B0502040204020203" pitchFamily="34" charset="0"/>
              </a:rPr>
              <a:t>Marshallese Cultural</a:t>
            </a:r>
          </a:p>
          <a:p>
            <a:pPr algn="r">
              <a:lnSpc>
                <a:spcPts val="3219"/>
              </a:lnSpc>
              <a:spcAft>
                <a:spcPts val="600"/>
              </a:spcAft>
            </a:pPr>
            <a:r>
              <a:rPr lang="en-US" sz="3200" dirty="0">
                <a:solidFill>
                  <a:srgbClr val="191919"/>
                </a:solidFill>
                <a:latin typeface="Segoe UI Light" panose="020B0502040204020203" pitchFamily="34" charset="0"/>
                <a:cs typeface="Segoe UI Light" panose="020B0502040204020203" pitchFamily="34" charset="0"/>
              </a:rPr>
              <a:t>Health Forum</a:t>
            </a:r>
          </a:p>
        </p:txBody>
      </p:sp>
      <p:pic>
        <p:nvPicPr>
          <p:cNvPr id="11" name="Picture 10">
            <a:extLst>
              <a:ext uri="{FF2B5EF4-FFF2-40B4-BE49-F238E27FC236}">
                <a16:creationId xmlns:a16="http://schemas.microsoft.com/office/drawing/2014/main" id="{287F663E-DCCA-4480-BAE9-172AA8389B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562975" y="9258300"/>
            <a:ext cx="1953625" cy="1024463"/>
          </a:xfrm>
          <a:prstGeom prst="rect">
            <a:avLst/>
          </a:prstGeom>
        </p:spPr>
      </p:pic>
      <p:cxnSp>
        <p:nvCxnSpPr>
          <p:cNvPr id="9" name="Straight Connector 8">
            <a:extLst>
              <a:ext uri="{FF2B5EF4-FFF2-40B4-BE49-F238E27FC236}">
                <a16:creationId xmlns:a16="http://schemas.microsoft.com/office/drawing/2014/main" id="{AB5D8289-4A68-4F3F-A8F1-3460E7D5AB0C}"/>
              </a:ext>
            </a:extLst>
          </p:cNvPr>
          <p:cNvCxnSpPr/>
          <p:nvPr/>
        </p:nvCxnSpPr>
        <p:spPr>
          <a:xfrm>
            <a:off x="838200" y="4914900"/>
            <a:ext cx="10896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E2839C58-8D52-456B-8121-4765FB13370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090400" y="5222352"/>
            <a:ext cx="6210300" cy="5064648"/>
          </a:xfrm>
          <a:prstGeom prst="rect">
            <a:avLst/>
          </a:prstGeom>
        </p:spPr>
      </p:pic>
      <p:sp>
        <p:nvSpPr>
          <p:cNvPr id="14" name="Rectangle 13">
            <a:extLst>
              <a:ext uri="{FF2B5EF4-FFF2-40B4-BE49-F238E27FC236}">
                <a16:creationId xmlns:a16="http://schemas.microsoft.com/office/drawing/2014/main" id="{1432EF33-0FEF-4A27-B6D5-EADAA8FD7E12}"/>
              </a:ext>
            </a:extLst>
          </p:cNvPr>
          <p:cNvSpPr/>
          <p:nvPr/>
        </p:nvSpPr>
        <p:spPr>
          <a:xfrm>
            <a:off x="12090400" y="5222352"/>
            <a:ext cx="6210300" cy="5081016"/>
          </a:xfrm>
          <a:prstGeom prst="rect">
            <a:avLst/>
          </a:prstGeom>
          <a:solidFill>
            <a:schemeClr val="tx2">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FCF8B07-7EF0-42D1-8993-B0CD00ED0F82}"/>
              </a:ext>
            </a:extLst>
          </p:cNvPr>
          <p:cNvSpPr txBox="1"/>
          <p:nvPr/>
        </p:nvSpPr>
        <p:spPr>
          <a:xfrm>
            <a:off x="838200" y="5905500"/>
            <a:ext cx="10896600" cy="2739211"/>
          </a:xfrm>
          <a:prstGeom prst="rect">
            <a:avLst/>
          </a:prstGeom>
          <a:noFill/>
        </p:spPr>
        <p:txBody>
          <a:bodyPr wrap="square" numCol="1" spcCol="1371600" rtlCol="0">
            <a:spAutoFit/>
          </a:bodyPr>
          <a:lstStyle/>
          <a:p>
            <a:r>
              <a:rPr lang="en-US" sz="4400" b="1" dirty="0" smtClean="0">
                <a:latin typeface="Segoe UI Light" panose="020B0502040204020203" pitchFamily="34" charset="0"/>
                <a:cs typeface="Segoe UI Light" panose="020B0502040204020203" pitchFamily="34" charset="0"/>
              </a:rPr>
              <a:t>Sheldon Riklon, M.D.</a:t>
            </a:r>
            <a:r>
              <a:rPr lang="en-US" sz="3200" dirty="0">
                <a:latin typeface="Segoe UI Light" panose="020B0502040204020203" pitchFamily="34" charset="0"/>
                <a:cs typeface="Segoe UI Light" panose="020B0502040204020203" pitchFamily="34" charset="0"/>
              </a:rPr>
              <a:t/>
            </a:r>
            <a:br>
              <a:rPr lang="en-US" sz="3200" dirty="0">
                <a:latin typeface="Segoe UI Light" panose="020B0502040204020203" pitchFamily="34" charset="0"/>
                <a:cs typeface="Segoe UI Light" panose="020B0502040204020203" pitchFamily="34" charset="0"/>
              </a:rPr>
            </a:br>
            <a:endParaRPr lang="en-US" sz="2800" dirty="0" smtClean="0">
              <a:latin typeface="Segoe UI Light" panose="020B0502040204020203" pitchFamily="34" charset="0"/>
              <a:cs typeface="Segoe UI Light" panose="020B0502040204020203" pitchFamily="34" charset="0"/>
            </a:endParaRPr>
          </a:p>
          <a:p>
            <a:endParaRPr lang="en-US" sz="2800" dirty="0" smtClean="0">
              <a:latin typeface="Segoe UI Light" panose="020B0502040204020203" pitchFamily="34" charset="0"/>
              <a:cs typeface="Segoe UI Light" panose="020B0502040204020203" pitchFamily="34" charset="0"/>
            </a:endParaRPr>
          </a:p>
          <a:p>
            <a:r>
              <a:rPr lang="en-US" sz="2400" dirty="0" smtClean="0">
                <a:latin typeface="Segoe UI Light" panose="020B0502040204020203" pitchFamily="34" charset="0"/>
                <a:cs typeface="Segoe UI Light" panose="020B0502040204020203" pitchFamily="34" charset="0"/>
              </a:rPr>
              <a:t>Associate Professor</a:t>
            </a:r>
          </a:p>
          <a:p>
            <a:r>
              <a:rPr lang="en-US" sz="2400" dirty="0" smtClean="0">
                <a:latin typeface="Segoe UI Light" panose="020B0502040204020203" pitchFamily="34" charset="0"/>
                <a:cs typeface="Segoe UI Light" panose="020B0502040204020203" pitchFamily="34" charset="0"/>
              </a:rPr>
              <a:t>University of Arkansas for Medical Sciences</a:t>
            </a:r>
          </a:p>
          <a:p>
            <a:r>
              <a:rPr lang="en-US" sz="2400" dirty="0" smtClean="0">
                <a:latin typeface="Segoe UI Light" panose="020B0502040204020203" pitchFamily="34" charset="0"/>
                <a:cs typeface="Segoe UI Light" panose="020B0502040204020203" pitchFamily="34" charset="0"/>
              </a:rPr>
              <a:t>Peter O. Kohler, M.D., Endowed Chair in Health Disparities</a:t>
            </a:r>
          </a:p>
        </p:txBody>
      </p:sp>
      <p:grpSp>
        <p:nvGrpSpPr>
          <p:cNvPr id="22" name="Group 6"/>
          <p:cNvGrpSpPr/>
          <p:nvPr/>
        </p:nvGrpSpPr>
        <p:grpSpPr>
          <a:xfrm>
            <a:off x="851263" y="9029700"/>
            <a:ext cx="2814649" cy="871780"/>
            <a:chOff x="0" y="0"/>
            <a:chExt cx="3752865" cy="1162373"/>
          </a:xfrm>
        </p:grpSpPr>
        <p:sp>
          <p:nvSpPr>
            <p:cNvPr id="23" name="AutoShape 7"/>
            <p:cNvSpPr/>
            <p:nvPr/>
          </p:nvSpPr>
          <p:spPr>
            <a:xfrm>
              <a:off x="0" y="0"/>
              <a:ext cx="3752865" cy="1162373"/>
            </a:xfrm>
            <a:prstGeom prst="rect">
              <a:avLst/>
            </a:prstGeom>
            <a:solidFill>
              <a:schemeClr val="tx2"/>
            </a:solidFill>
          </p:spPr>
        </p:sp>
        <p:sp>
          <p:nvSpPr>
            <p:cNvPr id="24" name="TextBox 8"/>
            <p:cNvSpPr txBox="1"/>
            <p:nvPr/>
          </p:nvSpPr>
          <p:spPr>
            <a:xfrm>
              <a:off x="0" y="409091"/>
              <a:ext cx="3752865" cy="390535"/>
            </a:xfrm>
            <a:prstGeom prst="rect">
              <a:avLst/>
            </a:prstGeom>
          </p:spPr>
          <p:txBody>
            <a:bodyPr wrap="square" lIns="0" tIns="0" rIns="0" bIns="0" rtlCol="0" anchor="t">
              <a:spAutoFit/>
            </a:bodyPr>
            <a:lstStyle/>
            <a:p>
              <a:pPr algn="ctr">
                <a:lnSpc>
                  <a:spcPts val="2157"/>
                </a:lnSpc>
              </a:pPr>
              <a:r>
                <a:rPr lang="en-US" sz="2800" b="1" dirty="0" smtClean="0">
                  <a:solidFill>
                    <a:srgbClr val="FFFFFF"/>
                  </a:solidFill>
                  <a:latin typeface="Segoe UI Light" panose="020B0502040204020203" pitchFamily="34" charset="0"/>
                  <a:cs typeface="Segoe UI Light" panose="020B0502040204020203" pitchFamily="34" charset="0"/>
                </a:rPr>
                <a:t>August 30</a:t>
              </a:r>
              <a:r>
                <a:rPr lang="en-US" sz="2800" b="1" baseline="30000" dirty="0" smtClean="0">
                  <a:solidFill>
                    <a:srgbClr val="FFFFFF"/>
                  </a:solidFill>
                  <a:latin typeface="Segoe UI Light" panose="020B0502040204020203" pitchFamily="34" charset="0"/>
                  <a:cs typeface="Segoe UI Light" panose="020B0502040204020203" pitchFamily="34" charset="0"/>
                </a:rPr>
                <a:t>th</a:t>
              </a:r>
              <a:r>
                <a:rPr lang="en-US" sz="2800" b="1" dirty="0" smtClean="0">
                  <a:solidFill>
                    <a:srgbClr val="FFFFFF"/>
                  </a:solidFill>
                  <a:latin typeface="Segoe UI Light" panose="020B0502040204020203" pitchFamily="34" charset="0"/>
                  <a:cs typeface="Segoe UI Light" panose="020B0502040204020203" pitchFamily="34" charset="0"/>
                </a:rPr>
                <a:t>, 2023</a:t>
              </a:r>
              <a:endParaRPr lang="en-US" sz="2800" b="1" dirty="0">
                <a:solidFill>
                  <a:srgbClr val="FFFFFF"/>
                </a:solidFill>
                <a:latin typeface="Segoe UI Light" panose="020B0502040204020203" pitchFamily="34" charset="0"/>
                <a:cs typeface="Segoe UI Light" panose="020B0502040204020203" pitchFamily="34" charset="0"/>
              </a:endParaRPr>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1956C98-80CC-47B1-A0F2-AE5CCCF832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743317" y="8979206"/>
            <a:ext cx="2520413" cy="1321682"/>
          </a:xfrm>
          <a:prstGeom prst="rect">
            <a:avLst/>
          </a:prstGeom>
        </p:spPr>
      </p:pic>
      <p:sp>
        <p:nvSpPr>
          <p:cNvPr id="12" name="TextBox 4">
            <a:extLst>
              <a:ext uri="{FF2B5EF4-FFF2-40B4-BE49-F238E27FC236}">
                <a16:creationId xmlns:a16="http://schemas.microsoft.com/office/drawing/2014/main" id="{39D7B9DB-94A3-461A-B7FE-0D21152D2ED5}"/>
              </a:ext>
            </a:extLst>
          </p:cNvPr>
          <p:cNvSpPr txBox="1"/>
          <p:nvPr/>
        </p:nvSpPr>
        <p:spPr>
          <a:xfrm>
            <a:off x="7086600" y="592679"/>
            <a:ext cx="16935451" cy="628377"/>
          </a:xfrm>
          <a:prstGeom prst="rect">
            <a:avLst/>
          </a:prstGeom>
        </p:spPr>
        <p:txBody>
          <a:bodyPr wrap="square" lIns="0" tIns="0" rIns="0" bIns="0" rtlCol="0" anchor="t">
            <a:spAutoFit/>
          </a:bodyPr>
          <a:lstStyle/>
          <a:p>
            <a:pPr>
              <a:lnSpc>
                <a:spcPts val="4875"/>
              </a:lnSpc>
            </a:pPr>
            <a:r>
              <a:rPr lang="en-US" sz="4200" spc="375" dirty="0" smtClean="0">
                <a:solidFill>
                  <a:srgbClr val="191919"/>
                </a:solidFill>
                <a:latin typeface="Segoe UI" panose="020B0502040204020203" pitchFamily="34" charset="0"/>
                <a:cs typeface="Segoe UI" panose="020B0502040204020203" pitchFamily="34" charset="0"/>
              </a:rPr>
              <a:t>State </a:t>
            </a:r>
            <a:r>
              <a:rPr lang="en-US" sz="4200" spc="375" dirty="0">
                <a:solidFill>
                  <a:srgbClr val="191919"/>
                </a:solidFill>
                <a:latin typeface="Segoe UI" panose="020B0502040204020203" pitchFamily="34" charset="0"/>
                <a:cs typeface="Segoe UI" panose="020B0502040204020203" pitchFamily="34" charset="0"/>
              </a:rPr>
              <a:t>of the RMI Health System</a:t>
            </a:r>
          </a:p>
        </p:txBody>
      </p:sp>
      <p:sp>
        <p:nvSpPr>
          <p:cNvPr id="26" name="TextBox 25">
            <a:extLst>
              <a:ext uri="{FF2B5EF4-FFF2-40B4-BE49-F238E27FC236}">
                <a16:creationId xmlns:a16="http://schemas.microsoft.com/office/drawing/2014/main" id="{75185F1B-A5E4-4890-A93B-FB270C94C375}"/>
              </a:ext>
            </a:extLst>
          </p:cNvPr>
          <p:cNvSpPr txBox="1"/>
          <p:nvPr/>
        </p:nvSpPr>
        <p:spPr>
          <a:xfrm>
            <a:off x="7529286" y="1527977"/>
            <a:ext cx="10439401" cy="7725192"/>
          </a:xfrm>
          <a:prstGeom prst="rect">
            <a:avLst/>
          </a:prstGeom>
          <a:noFill/>
        </p:spPr>
        <p:txBody>
          <a:bodyPr wrap="square" rtlCol="0">
            <a:spAutoFit/>
          </a:bodyPr>
          <a:lstStyle/>
          <a:p>
            <a:pPr marL="457200" indent="-457200">
              <a:spcAft>
                <a:spcPts val="2400"/>
              </a:spcAft>
              <a:buClr>
                <a:schemeClr val="tx2"/>
              </a:buClr>
              <a:buFont typeface="Wingdings" panose="05000000000000000000" pitchFamily="2" charset="2"/>
              <a:buChar char="§"/>
            </a:pPr>
            <a:r>
              <a:rPr lang="en-US" sz="2800" dirty="0" smtClean="0">
                <a:solidFill>
                  <a:schemeClr val="tx2"/>
                </a:solidFill>
                <a:latin typeface="Segoe UI Semibold" panose="020B0702040204020203" pitchFamily="34" charset="0"/>
                <a:cs typeface="Segoe UI Semibold" panose="020B0702040204020203" pitchFamily="34" charset="0"/>
              </a:rPr>
              <a:t>Limited specialist services</a:t>
            </a:r>
          </a:p>
          <a:p>
            <a:pPr marL="1828800" lvl="3" indent="-457200">
              <a:spcAft>
                <a:spcPts val="2400"/>
              </a:spcAft>
              <a:buClr>
                <a:schemeClr val="tx2"/>
              </a:buClr>
              <a:buFont typeface="Wingdings" panose="05000000000000000000" pitchFamily="2" charset="2"/>
              <a:buChar char="§"/>
            </a:pPr>
            <a:r>
              <a:rPr lang="en-US" sz="2400" dirty="0" smtClean="0">
                <a:latin typeface="Segoe UI Light" panose="020B0502040204020203" pitchFamily="34" charset="0"/>
                <a:cs typeface="Segoe UI Light" panose="020B0502040204020203" pitchFamily="34" charset="0"/>
              </a:rPr>
              <a:t>Primary providers: Internal medicine, Family medicine, Pediatrics, </a:t>
            </a:r>
            <a:r>
              <a:rPr lang="en-US" sz="2400" dirty="0" err="1" smtClean="0">
                <a:latin typeface="Segoe UI Light" panose="020B0502040204020203" pitchFamily="34" charset="0"/>
                <a:cs typeface="Segoe UI Light" panose="020B0502040204020203" pitchFamily="34" charset="0"/>
              </a:rPr>
              <a:t>OBGYN</a:t>
            </a:r>
            <a:r>
              <a:rPr lang="en-US" sz="2400" dirty="0" smtClean="0">
                <a:latin typeface="Segoe UI Light" panose="020B0502040204020203" pitchFamily="34" charset="0"/>
                <a:cs typeface="Segoe UI Light" panose="020B0502040204020203" pitchFamily="34" charset="0"/>
              </a:rPr>
              <a:t> and Nurse practitioners</a:t>
            </a:r>
          </a:p>
          <a:p>
            <a:pPr marL="1828800" lvl="3" indent="-457200">
              <a:spcAft>
                <a:spcPts val="2400"/>
              </a:spcAft>
              <a:buClr>
                <a:schemeClr val="tx2"/>
              </a:buClr>
              <a:buFont typeface="Wingdings" panose="05000000000000000000" pitchFamily="2" charset="2"/>
              <a:buChar char="§"/>
            </a:pPr>
            <a:r>
              <a:rPr lang="en-US" sz="2400" dirty="0" smtClean="0">
                <a:latin typeface="Segoe UI Light" panose="020B0502040204020203" pitchFamily="34" charset="0"/>
                <a:cs typeface="Segoe UI Light" panose="020B0502040204020203" pitchFamily="34" charset="0"/>
              </a:rPr>
              <a:t>Local Taiwan-trained medical doctors</a:t>
            </a:r>
          </a:p>
          <a:p>
            <a:pPr marL="1828800" lvl="3" indent="-457200">
              <a:spcAft>
                <a:spcPts val="2400"/>
              </a:spcAft>
              <a:buClr>
                <a:schemeClr val="tx2"/>
              </a:buClr>
              <a:buFont typeface="Wingdings" panose="05000000000000000000" pitchFamily="2" charset="2"/>
              <a:buChar char="§"/>
            </a:pPr>
            <a:r>
              <a:rPr lang="en-US" sz="2400" dirty="0" smtClean="0">
                <a:latin typeface="Segoe UI Light" panose="020B0502040204020203" pitchFamily="34" charset="0"/>
                <a:cs typeface="Segoe UI Light" panose="020B0502040204020203" pitchFamily="34" charset="0"/>
              </a:rPr>
              <a:t>Graduates of nurse practitioners</a:t>
            </a:r>
          </a:p>
          <a:p>
            <a:pPr marL="1828800" lvl="3" indent="-457200">
              <a:spcAft>
                <a:spcPts val="2400"/>
              </a:spcAft>
              <a:buClr>
                <a:schemeClr val="tx2"/>
              </a:buClr>
              <a:buFont typeface="Wingdings" panose="05000000000000000000" pitchFamily="2" charset="2"/>
              <a:buChar char="§"/>
            </a:pPr>
            <a:r>
              <a:rPr lang="en-US" sz="2400" dirty="0" smtClean="0">
                <a:latin typeface="Segoe UI Light" panose="020B0502040204020203" pitchFamily="34" charset="0"/>
                <a:cs typeface="Segoe UI Light" panose="020B0502040204020203" pitchFamily="34" charset="0"/>
              </a:rPr>
              <a:t>Rotation of Taiwan-based physicians/specialists</a:t>
            </a:r>
          </a:p>
          <a:p>
            <a:pPr marL="1828800" lvl="3" indent="-457200">
              <a:spcAft>
                <a:spcPts val="2400"/>
              </a:spcAft>
              <a:buClr>
                <a:schemeClr val="tx2"/>
              </a:buClr>
              <a:buFont typeface="Wingdings" panose="05000000000000000000" pitchFamily="2" charset="2"/>
              <a:buChar char="§"/>
            </a:pPr>
            <a:r>
              <a:rPr lang="en-US" sz="2400" dirty="0" smtClean="0">
                <a:latin typeface="Segoe UI Light" panose="020B0502040204020203" pitchFamily="34" charset="0"/>
                <a:cs typeface="Segoe UI Light" panose="020B0502040204020203" pitchFamily="34" charset="0"/>
              </a:rPr>
              <a:t>Limited health budget – No dialysis unit</a:t>
            </a:r>
          </a:p>
          <a:p>
            <a:pPr marL="457200" indent="-457200">
              <a:spcAft>
                <a:spcPts val="2400"/>
              </a:spcAft>
              <a:buClr>
                <a:schemeClr val="tx2"/>
              </a:buClr>
              <a:buFont typeface="Wingdings" panose="05000000000000000000" pitchFamily="2" charset="2"/>
              <a:buChar char="§"/>
            </a:pPr>
            <a:r>
              <a:rPr lang="en-US" sz="2800" dirty="0">
                <a:solidFill>
                  <a:schemeClr val="tx2"/>
                </a:solidFill>
                <a:latin typeface="Segoe UI Semibold" panose="020B0702040204020203" pitchFamily="34" charset="0"/>
                <a:cs typeface="Segoe UI Semibold" panose="020B0702040204020203" pitchFamily="34" charset="0"/>
              </a:rPr>
              <a:t>Outpatient clinics (walk-ins) in the hospital</a:t>
            </a:r>
          </a:p>
          <a:p>
            <a:pPr marL="1828800" lvl="3" indent="-457200">
              <a:spcAft>
                <a:spcPts val="2400"/>
              </a:spcAft>
              <a:buClr>
                <a:schemeClr val="tx2"/>
              </a:buClr>
              <a:buFont typeface="Wingdings" panose="05000000000000000000" pitchFamily="2" charset="2"/>
              <a:buChar char="§"/>
            </a:pPr>
            <a:r>
              <a:rPr lang="en-US" sz="2400" dirty="0" smtClean="0">
                <a:latin typeface="Segoe UI Light" panose="020B0502040204020203" pitchFamily="34" charset="0"/>
                <a:cs typeface="Segoe UI Light" panose="020B0502040204020203" pitchFamily="34" charset="0"/>
              </a:rPr>
              <a:t>Walk-ins/ no appointments</a:t>
            </a:r>
          </a:p>
          <a:p>
            <a:pPr marL="1828800" lvl="3" indent="-457200">
              <a:spcAft>
                <a:spcPts val="2400"/>
              </a:spcAft>
              <a:buClr>
                <a:schemeClr val="tx2"/>
              </a:buClr>
              <a:buFont typeface="Wingdings" panose="05000000000000000000" pitchFamily="2" charset="2"/>
              <a:buChar char="§"/>
            </a:pPr>
            <a:r>
              <a:rPr lang="en-US" sz="2400" dirty="0" smtClean="0">
                <a:latin typeface="Segoe UI Light" panose="020B0502040204020203" pitchFamily="34" charset="0"/>
                <a:cs typeface="Segoe UI Light" panose="020B0502040204020203" pitchFamily="34" charset="0"/>
              </a:rPr>
              <a:t>TB clinic, </a:t>
            </a:r>
            <a:r>
              <a:rPr lang="en-US" sz="2400" dirty="0" err="1" smtClean="0">
                <a:latin typeface="Segoe UI Light" panose="020B0502040204020203" pitchFamily="34" charset="0"/>
                <a:cs typeface="Segoe UI Light" panose="020B0502040204020203" pitchFamily="34" charset="0"/>
              </a:rPr>
              <a:t>DM</a:t>
            </a:r>
            <a:r>
              <a:rPr lang="en-US" sz="2400" dirty="0" smtClean="0">
                <a:latin typeface="Segoe UI Light" panose="020B0502040204020203" pitchFamily="34" charset="0"/>
                <a:cs typeface="Segoe UI Light" panose="020B0502040204020203" pitchFamily="34" charset="0"/>
              </a:rPr>
              <a:t> clinic, HD clinic, Immunization clinic</a:t>
            </a:r>
          </a:p>
          <a:p>
            <a:pPr marL="1828800" lvl="3" indent="-457200">
              <a:spcAft>
                <a:spcPts val="2400"/>
              </a:spcAft>
              <a:buClr>
                <a:schemeClr val="tx2"/>
              </a:buClr>
              <a:buFont typeface="Wingdings" panose="05000000000000000000" pitchFamily="2" charset="2"/>
              <a:buChar char="§"/>
            </a:pPr>
            <a:r>
              <a:rPr lang="en-US" sz="2400" dirty="0" smtClean="0">
                <a:latin typeface="Segoe UI Light" panose="020B0502040204020203" pitchFamily="34" charset="0"/>
                <a:cs typeface="Segoe UI Light" panose="020B0502040204020203" pitchFamily="34" charset="0"/>
              </a:rPr>
              <a:t>Zone nurses for </a:t>
            </a:r>
            <a:r>
              <a:rPr lang="en-US" sz="2400" dirty="0" err="1" smtClean="0">
                <a:latin typeface="Segoe UI Light" panose="020B0502040204020203" pitchFamily="34" charset="0"/>
                <a:cs typeface="Segoe UI Light" panose="020B0502040204020203" pitchFamily="34" charset="0"/>
              </a:rPr>
              <a:t>DOTs</a:t>
            </a:r>
            <a:endParaRPr lang="en-US" sz="2400" dirty="0" smtClean="0">
              <a:latin typeface="Segoe UI Light" panose="020B0502040204020203" pitchFamily="34" charset="0"/>
              <a:cs typeface="Segoe UI Light" panose="020B0502040204020203" pitchFamily="34" charset="0"/>
            </a:endParaRPr>
          </a:p>
          <a:p>
            <a:pPr marL="914400" lvl="1" indent="-457200">
              <a:spcAft>
                <a:spcPts val="2400"/>
              </a:spcAft>
              <a:buClr>
                <a:schemeClr val="tx2"/>
              </a:buClr>
              <a:buFont typeface="Wingdings" panose="05000000000000000000" pitchFamily="2" charset="2"/>
              <a:buChar char="§"/>
            </a:pPr>
            <a:endParaRPr lang="en-US" sz="2400" dirty="0" smtClean="0">
              <a:latin typeface="Segoe UI Light" panose="020B0502040204020203" pitchFamily="34" charset="0"/>
              <a:cs typeface="Segoe UI Light" panose="020B0502040204020203" pitchFamily="34" charset="0"/>
            </a:endParaRPr>
          </a:p>
        </p:txBody>
      </p:sp>
      <p:sp>
        <p:nvSpPr>
          <p:cNvPr id="19" name="Rectangle 18">
            <a:extLst>
              <a:ext uri="{FF2B5EF4-FFF2-40B4-BE49-F238E27FC236}">
                <a16:creationId xmlns:a16="http://schemas.microsoft.com/office/drawing/2014/main" id="{D506D199-78BE-4E38-AC5C-565B8130B7F9}"/>
              </a:ext>
            </a:extLst>
          </p:cNvPr>
          <p:cNvSpPr/>
          <p:nvPr/>
        </p:nvSpPr>
        <p:spPr>
          <a:xfrm>
            <a:off x="0" y="9018850"/>
            <a:ext cx="18288000" cy="13147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20" name="Picture 19">
            <a:extLst>
              <a:ext uri="{FF2B5EF4-FFF2-40B4-BE49-F238E27FC236}">
                <a16:creationId xmlns:a16="http://schemas.microsoft.com/office/drawing/2014/main" id="{55D3DF08-E742-4F81-BC58-A3E2A08266D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743317" y="9018850"/>
            <a:ext cx="2520413" cy="1321682"/>
          </a:xfrm>
          <a:prstGeom prst="rect">
            <a:avLst/>
          </a:prstGeom>
        </p:spPr>
      </p:pic>
      <p:cxnSp>
        <p:nvCxnSpPr>
          <p:cNvPr id="14" name="Straight Connector 13">
            <a:extLst>
              <a:ext uri="{FF2B5EF4-FFF2-40B4-BE49-F238E27FC236}">
                <a16:creationId xmlns:a16="http://schemas.microsoft.com/office/drawing/2014/main" id="{3808D92B-7A39-4DF7-8181-6658A8F9F9B4}"/>
              </a:ext>
            </a:extLst>
          </p:cNvPr>
          <p:cNvCxnSpPr>
            <a:cxnSpLocks/>
          </p:cNvCxnSpPr>
          <p:nvPr/>
        </p:nvCxnSpPr>
        <p:spPr>
          <a:xfrm>
            <a:off x="7086600" y="1328738"/>
            <a:ext cx="1089660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9200" y="930452"/>
            <a:ext cx="6222882" cy="7781477"/>
          </a:xfrm>
          <a:prstGeom prst="rect">
            <a:avLst/>
          </a:prstGeom>
        </p:spPr>
      </p:pic>
      <p:sp>
        <p:nvSpPr>
          <p:cNvPr id="9" name="Rectangle 8">
            <a:extLst>
              <a:ext uri="{FF2B5EF4-FFF2-40B4-BE49-F238E27FC236}">
                <a16:creationId xmlns:a16="http://schemas.microsoft.com/office/drawing/2014/main" id="{CC24DF5F-4B4A-4E84-AF3E-55A953512CC1}"/>
              </a:ext>
            </a:extLst>
          </p:cNvPr>
          <p:cNvSpPr/>
          <p:nvPr/>
        </p:nvSpPr>
        <p:spPr>
          <a:xfrm>
            <a:off x="219200" y="930453"/>
            <a:ext cx="6222882" cy="7781476"/>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5946402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2" descr="Flag marshall islands flat style Royalty Free Vector Image"/>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075065" y="5133973"/>
            <a:ext cx="6116936" cy="517361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8"/>
          <p:cNvSpPr txBox="1"/>
          <p:nvPr/>
        </p:nvSpPr>
        <p:spPr>
          <a:xfrm>
            <a:off x="304800" y="6691001"/>
            <a:ext cx="5257801" cy="2215991"/>
          </a:xfrm>
          <a:prstGeom prst="rect">
            <a:avLst/>
          </a:prstGeom>
        </p:spPr>
        <p:txBody>
          <a:bodyPr wrap="square" lIns="0" tIns="0" rIns="0" bIns="0" rtlCol="0" anchor="t">
            <a:spAutoFit/>
          </a:bodyPr>
          <a:lstStyle/>
          <a:p>
            <a:pPr algn="ctr">
              <a:spcBef>
                <a:spcPct val="0"/>
              </a:spcBef>
            </a:pPr>
            <a:r>
              <a:rPr lang="en-US" sz="3600" dirty="0">
                <a:solidFill>
                  <a:srgbClr val="032F44"/>
                </a:solidFill>
                <a:latin typeface="Georgia" panose="02040502050405020303" pitchFamily="18" charset="0"/>
                <a:cs typeface="Segoe UI Light" panose="020B0502040204020203" pitchFamily="34" charset="0"/>
              </a:rPr>
              <a:t>Specialty care referred off island</a:t>
            </a:r>
          </a:p>
          <a:p>
            <a:pPr algn="ctr">
              <a:spcBef>
                <a:spcPct val="0"/>
              </a:spcBef>
            </a:pPr>
            <a:endParaRPr lang="en-US" sz="3600" dirty="0">
              <a:solidFill>
                <a:srgbClr val="032F44"/>
              </a:solidFill>
              <a:latin typeface="Georgia" panose="02040502050405020303" pitchFamily="18" charset="0"/>
              <a:cs typeface="Segoe UI Light" panose="020B0502040204020203" pitchFamily="34" charset="0"/>
            </a:endParaRPr>
          </a:p>
          <a:p>
            <a:pPr algn="ctr">
              <a:spcBef>
                <a:spcPct val="0"/>
              </a:spcBef>
            </a:pPr>
            <a:r>
              <a:rPr lang="en-US" sz="3600" dirty="0">
                <a:solidFill>
                  <a:srgbClr val="032F44"/>
                </a:solidFill>
                <a:latin typeface="Georgia" panose="02040502050405020303" pitchFamily="18" charset="0"/>
                <a:cs typeface="Segoe UI Light" panose="020B0502040204020203" pitchFamily="34" charset="0"/>
              </a:rPr>
              <a:t>Not insurance based</a:t>
            </a:r>
          </a:p>
        </p:txBody>
      </p:sp>
      <p:sp>
        <p:nvSpPr>
          <p:cNvPr id="9" name="TextBox 9"/>
          <p:cNvSpPr txBox="1"/>
          <p:nvPr/>
        </p:nvSpPr>
        <p:spPr>
          <a:xfrm>
            <a:off x="6493370" y="974785"/>
            <a:ext cx="5358410" cy="2769989"/>
          </a:xfrm>
          <a:prstGeom prst="rect">
            <a:avLst/>
          </a:prstGeom>
        </p:spPr>
        <p:txBody>
          <a:bodyPr wrap="square" lIns="0" tIns="0" rIns="0" bIns="0" rtlCol="0" anchor="t">
            <a:spAutoFit/>
          </a:bodyPr>
          <a:lstStyle/>
          <a:p>
            <a:pPr algn="ctr">
              <a:spcBef>
                <a:spcPct val="0"/>
              </a:spcBef>
            </a:pPr>
            <a:r>
              <a:rPr lang="en-US" sz="3600" dirty="0">
                <a:solidFill>
                  <a:srgbClr val="032F44"/>
                </a:solidFill>
                <a:latin typeface="Georgia" panose="02040502050405020303" pitchFamily="18" charset="0"/>
                <a:cs typeface="Segoe UI Light" panose="020B0502040204020203" pitchFamily="34" charset="0"/>
              </a:rPr>
              <a:t>H</a:t>
            </a:r>
            <a:r>
              <a:rPr lang="en-US" sz="3600" dirty="0" smtClean="0">
                <a:solidFill>
                  <a:srgbClr val="032F44"/>
                </a:solidFill>
                <a:latin typeface="Georgia" panose="02040502050405020303" pitchFamily="18" charset="0"/>
                <a:cs typeface="Segoe UI Light" panose="020B0502040204020203" pitchFamily="34" charset="0"/>
              </a:rPr>
              <a:t>ealth </a:t>
            </a:r>
            <a:r>
              <a:rPr lang="en-US" sz="3600" dirty="0">
                <a:solidFill>
                  <a:srgbClr val="032F44"/>
                </a:solidFill>
                <a:latin typeface="Georgia" panose="02040502050405020303" pitchFamily="18" charset="0"/>
                <a:cs typeface="Segoe UI Light" panose="020B0502040204020203" pitchFamily="34" charset="0"/>
              </a:rPr>
              <a:t>missions </a:t>
            </a:r>
            <a:endParaRPr lang="en-US" sz="3600" dirty="0" smtClean="0">
              <a:solidFill>
                <a:srgbClr val="032F44"/>
              </a:solidFill>
              <a:latin typeface="Georgia" panose="02040502050405020303" pitchFamily="18" charset="0"/>
              <a:cs typeface="Segoe UI Light" panose="020B0502040204020203" pitchFamily="34" charset="0"/>
            </a:endParaRPr>
          </a:p>
          <a:p>
            <a:pPr algn="ctr">
              <a:spcBef>
                <a:spcPct val="0"/>
              </a:spcBef>
            </a:pPr>
            <a:r>
              <a:rPr lang="en-US" sz="3600" dirty="0" smtClean="0">
                <a:solidFill>
                  <a:srgbClr val="032F44"/>
                </a:solidFill>
                <a:latin typeface="Georgia" panose="02040502050405020303" pitchFamily="18" charset="0"/>
                <a:cs typeface="Segoe UI Light" panose="020B0502040204020203" pitchFamily="34" charset="0"/>
              </a:rPr>
              <a:t>(</a:t>
            </a:r>
            <a:r>
              <a:rPr lang="en-US" sz="3600" dirty="0">
                <a:solidFill>
                  <a:srgbClr val="032F44"/>
                </a:solidFill>
                <a:latin typeface="Georgia" panose="02040502050405020303" pitchFamily="18" charset="0"/>
                <a:cs typeface="Segoe UI Light" panose="020B0502040204020203" pitchFamily="34" charset="0"/>
              </a:rPr>
              <a:t>private, gov’t, NGOs)</a:t>
            </a:r>
          </a:p>
          <a:p>
            <a:pPr algn="ctr">
              <a:spcBef>
                <a:spcPct val="0"/>
              </a:spcBef>
            </a:pPr>
            <a:endParaRPr lang="en-US" sz="3600" dirty="0">
              <a:solidFill>
                <a:srgbClr val="032F44"/>
              </a:solidFill>
              <a:latin typeface="Georgia" panose="02040502050405020303" pitchFamily="18" charset="0"/>
              <a:cs typeface="Segoe UI Light" panose="020B0502040204020203" pitchFamily="34" charset="0"/>
            </a:endParaRPr>
          </a:p>
          <a:p>
            <a:pPr algn="ctr">
              <a:spcBef>
                <a:spcPct val="0"/>
              </a:spcBef>
            </a:pPr>
            <a:endParaRPr lang="en-US" sz="3600" dirty="0">
              <a:solidFill>
                <a:srgbClr val="032F44"/>
              </a:solidFill>
              <a:latin typeface="Georgia" panose="02040502050405020303" pitchFamily="18" charset="0"/>
              <a:cs typeface="Segoe UI Light" panose="020B0502040204020203" pitchFamily="34" charset="0"/>
            </a:endParaRPr>
          </a:p>
          <a:p>
            <a:pPr algn="ctr">
              <a:spcBef>
                <a:spcPct val="0"/>
              </a:spcBef>
            </a:pPr>
            <a:r>
              <a:rPr lang="en-US" sz="3600" dirty="0">
                <a:solidFill>
                  <a:srgbClr val="032F44"/>
                </a:solidFill>
                <a:latin typeface="Georgia" panose="02040502050405020303" pitchFamily="18" charset="0"/>
                <a:cs typeface="Segoe UI Light" panose="020B0502040204020203" pitchFamily="34" charset="0"/>
              </a:rPr>
              <a:t>Challenged infrastructure</a:t>
            </a:r>
          </a:p>
        </p:txBody>
      </p:sp>
      <p:sp>
        <p:nvSpPr>
          <p:cNvPr id="10" name="TextBox 10"/>
          <p:cNvSpPr txBox="1"/>
          <p:nvPr/>
        </p:nvSpPr>
        <p:spPr>
          <a:xfrm>
            <a:off x="12944101" y="6421696"/>
            <a:ext cx="4581845" cy="2708434"/>
          </a:xfrm>
          <a:prstGeom prst="rect">
            <a:avLst/>
          </a:prstGeom>
        </p:spPr>
        <p:txBody>
          <a:bodyPr lIns="0" tIns="0" rIns="0" bIns="0" rtlCol="0" anchor="t">
            <a:spAutoFit/>
          </a:bodyPr>
          <a:lstStyle/>
          <a:p>
            <a:pPr lvl="0" indent="0" algn="ctr">
              <a:spcBef>
                <a:spcPct val="0"/>
              </a:spcBef>
            </a:pPr>
            <a:r>
              <a:rPr lang="en-US" sz="4400" dirty="0">
                <a:solidFill>
                  <a:srgbClr val="032F44"/>
                </a:solidFill>
                <a:latin typeface="Georgia" panose="02040502050405020303" pitchFamily="18" charset="0"/>
                <a:cs typeface="Segoe UI Light" panose="020B0502040204020203" pitchFamily="34" charset="0"/>
              </a:rPr>
              <a:t>Despite the many challenges, most needed healthcare is still provided</a:t>
            </a:r>
          </a:p>
        </p:txBody>
      </p:sp>
      <p:pic>
        <p:nvPicPr>
          <p:cNvPr id="11" name="Picture 10">
            <a:extLst>
              <a:ext uri="{FF2B5EF4-FFF2-40B4-BE49-F238E27FC236}">
                <a16:creationId xmlns:a16="http://schemas.microsoft.com/office/drawing/2014/main" id="{B5C56889-9CCC-4A30-9F03-5014EC0991E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535400" y="9210035"/>
            <a:ext cx="1981092" cy="1038865"/>
          </a:xfrm>
          <a:prstGeom prst="rect">
            <a:avLst/>
          </a:prstGeom>
        </p:spPr>
      </p:pic>
      <p:sp>
        <p:nvSpPr>
          <p:cNvPr id="12" name="Rectangle 11"/>
          <p:cNvSpPr/>
          <p:nvPr/>
        </p:nvSpPr>
        <p:spPr>
          <a:xfrm>
            <a:off x="12190604" y="-9526"/>
            <a:ext cx="6097396" cy="51435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23813"/>
            <a:ext cx="6097396" cy="51435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4875"/>
              </a:lnSpc>
            </a:pPr>
            <a:endParaRPr lang="en-US" sz="3600" spc="375" dirty="0">
              <a:solidFill>
                <a:schemeClr val="bg1"/>
              </a:solidFill>
              <a:latin typeface="Segoe UI" panose="020B0502040204020203" pitchFamily="34" charset="0"/>
              <a:cs typeface="Segoe UI" panose="020B0502040204020203" pitchFamily="34" charset="0"/>
            </a:endParaRPr>
          </a:p>
        </p:txBody>
      </p:sp>
      <p:sp>
        <p:nvSpPr>
          <p:cNvPr id="14" name="Rectangle 13"/>
          <p:cNvSpPr/>
          <p:nvPr/>
        </p:nvSpPr>
        <p:spPr>
          <a:xfrm>
            <a:off x="6075064" y="5139696"/>
            <a:ext cx="6115540" cy="5172462"/>
          </a:xfrm>
          <a:prstGeom prst="rect">
            <a:avLst/>
          </a:prstGeom>
          <a:solidFill>
            <a:schemeClr val="tx2">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04800" y="342900"/>
            <a:ext cx="5257801" cy="1298945"/>
          </a:xfrm>
          <a:prstGeom prst="rect">
            <a:avLst/>
          </a:prstGeom>
          <a:noFill/>
        </p:spPr>
        <p:txBody>
          <a:bodyPr wrap="square" rtlCol="0">
            <a:spAutoFit/>
          </a:bodyPr>
          <a:lstStyle/>
          <a:p>
            <a:pPr>
              <a:lnSpc>
                <a:spcPts val="4875"/>
              </a:lnSpc>
            </a:pPr>
            <a:r>
              <a:rPr lang="en-US" sz="3600" b="1" spc="375" dirty="0" smtClean="0">
                <a:solidFill>
                  <a:schemeClr val="bg1"/>
                </a:solidFill>
                <a:latin typeface="Georgia" panose="02040502050405020303" pitchFamily="18" charset="0"/>
                <a:cs typeface="Segoe UI Light" panose="020B0502040204020203" pitchFamily="34" charset="0"/>
              </a:rPr>
              <a:t>State </a:t>
            </a:r>
            <a:r>
              <a:rPr lang="en-US" sz="3600" b="1" spc="375" dirty="0">
                <a:solidFill>
                  <a:schemeClr val="bg1"/>
                </a:solidFill>
                <a:latin typeface="Georgia" panose="02040502050405020303" pitchFamily="18" charset="0"/>
                <a:cs typeface="Segoe UI Light" panose="020B0502040204020203" pitchFamily="34" charset="0"/>
              </a:rPr>
              <a:t>of the RMI Health System</a:t>
            </a:r>
          </a:p>
        </p:txBody>
      </p:sp>
    </p:spTree>
    <p:extLst>
      <p:ext uri="{BB962C8B-B14F-4D97-AF65-F5344CB8AC3E}">
        <p14:creationId xmlns:p14="http://schemas.microsoft.com/office/powerpoint/2010/main" val="20162499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F4B3E45-D817-46B8-A7A9-E1A064E343B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3889"/>
            <a:ext cx="18263730" cy="10310889"/>
          </a:xfrm>
          <a:prstGeom prst="rect">
            <a:avLst/>
          </a:prstGeom>
        </p:spPr>
      </p:pic>
      <p:sp>
        <p:nvSpPr>
          <p:cNvPr id="30" name="Rectangle 29">
            <a:extLst>
              <a:ext uri="{FF2B5EF4-FFF2-40B4-BE49-F238E27FC236}">
                <a16:creationId xmlns:a16="http://schemas.microsoft.com/office/drawing/2014/main" id="{479E1B37-FF2B-4B24-8A18-6465B5FE1402}"/>
              </a:ext>
            </a:extLst>
          </p:cNvPr>
          <p:cNvSpPr/>
          <p:nvPr/>
        </p:nvSpPr>
        <p:spPr>
          <a:xfrm>
            <a:off x="0" y="-23889"/>
            <a:ext cx="18288000" cy="10310889"/>
          </a:xfrm>
          <a:prstGeom prst="rect">
            <a:avLst/>
          </a:prstGeom>
          <a:solidFill>
            <a:schemeClr val="accent1">
              <a:lumMod val="50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1" name="Picture 10">
            <a:extLst>
              <a:ext uri="{FF2B5EF4-FFF2-40B4-BE49-F238E27FC236}">
                <a16:creationId xmlns:a16="http://schemas.microsoft.com/office/drawing/2014/main" id="{91956C98-80CC-47B1-A0F2-AE5CCCF832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43317" y="8979206"/>
            <a:ext cx="2520413" cy="1321682"/>
          </a:xfrm>
          <a:prstGeom prst="rect">
            <a:avLst/>
          </a:prstGeom>
        </p:spPr>
      </p:pic>
      <p:sp>
        <p:nvSpPr>
          <p:cNvPr id="12" name="TextBox 4">
            <a:extLst>
              <a:ext uri="{FF2B5EF4-FFF2-40B4-BE49-F238E27FC236}">
                <a16:creationId xmlns:a16="http://schemas.microsoft.com/office/drawing/2014/main" id="{39D7B9DB-94A3-461A-B7FE-0D21152D2ED5}"/>
              </a:ext>
            </a:extLst>
          </p:cNvPr>
          <p:cNvSpPr txBox="1"/>
          <p:nvPr/>
        </p:nvSpPr>
        <p:spPr>
          <a:xfrm>
            <a:off x="1066800" y="6057900"/>
            <a:ext cx="15773400" cy="923330"/>
          </a:xfrm>
          <a:prstGeom prst="rect">
            <a:avLst/>
          </a:prstGeom>
        </p:spPr>
        <p:txBody>
          <a:bodyPr wrap="square" lIns="0" tIns="0" rIns="0" bIns="0" rtlCol="0" anchor="t">
            <a:spAutoFit/>
          </a:bodyPr>
          <a:lstStyle/>
          <a:p>
            <a:r>
              <a:rPr lang="en-US" sz="6000" b="1" spc="375" dirty="0" smtClean="0">
                <a:solidFill>
                  <a:schemeClr val="bg1"/>
                </a:solidFill>
                <a:latin typeface="Georgia" panose="02040502050405020303" pitchFamily="18" charset="0"/>
                <a:cs typeface="Segoe UI Light" panose="020B0502040204020203" pitchFamily="34" charset="0"/>
              </a:rPr>
              <a:t>Marshallese in the US</a:t>
            </a:r>
            <a:endParaRPr lang="en-US" sz="6000" b="1" spc="375" dirty="0">
              <a:solidFill>
                <a:schemeClr val="bg1"/>
              </a:solidFill>
              <a:latin typeface="Georgia" panose="02040502050405020303" pitchFamily="18" charset="0"/>
              <a:cs typeface="Segoe UI Light" panose="020B0502040204020203" pitchFamily="34" charset="0"/>
            </a:endParaRPr>
          </a:p>
        </p:txBody>
      </p:sp>
      <p:cxnSp>
        <p:nvCxnSpPr>
          <p:cNvPr id="13" name="Straight Connector 12">
            <a:extLst>
              <a:ext uri="{FF2B5EF4-FFF2-40B4-BE49-F238E27FC236}">
                <a16:creationId xmlns:a16="http://schemas.microsoft.com/office/drawing/2014/main" id="{64C9724B-AF06-413D-8994-53986C6065A9}"/>
              </a:ext>
            </a:extLst>
          </p:cNvPr>
          <p:cNvCxnSpPr>
            <a:cxnSpLocks/>
          </p:cNvCxnSpPr>
          <p:nvPr/>
        </p:nvCxnSpPr>
        <p:spPr>
          <a:xfrm>
            <a:off x="1066800" y="7065615"/>
            <a:ext cx="159258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69202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 descr="2014 Arkansas 100s+ map of Marshallese in North America.jpg"/>
          <p:cNvPicPr>
            <a:picLocks noChangeAspect="1"/>
          </p:cNvPicPr>
          <p:nvPr/>
        </p:nvPicPr>
        <p:blipFill rotWithShape="1">
          <a:blip r:embed="rId2">
            <a:extLst>
              <a:ext uri="{28A0092B-C50C-407E-A947-70E740481C1C}">
                <a14:useLocalDpi xmlns:a14="http://schemas.microsoft.com/office/drawing/2010/main"/>
              </a:ext>
            </a:extLst>
          </a:blip>
          <a:srcRect/>
          <a:stretch/>
        </p:blipFill>
        <p:spPr bwMode="auto">
          <a:xfrm>
            <a:off x="0" y="-38100"/>
            <a:ext cx="18288000" cy="1036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320079C0-A3CD-4AB3-B7E0-CF37E6FDAEA8}"/>
              </a:ext>
            </a:extLst>
          </p:cNvPr>
          <p:cNvSpPr/>
          <p:nvPr/>
        </p:nvSpPr>
        <p:spPr>
          <a:xfrm>
            <a:off x="3200400" y="800099"/>
            <a:ext cx="15087600" cy="1573433"/>
          </a:xfrm>
          <a:prstGeom prst="rect">
            <a:avLst/>
          </a:prstGeom>
          <a:solidFill>
            <a:schemeClr val="tx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 name="TextBox 4">
            <a:extLst>
              <a:ext uri="{FF2B5EF4-FFF2-40B4-BE49-F238E27FC236}">
                <a16:creationId xmlns:a16="http://schemas.microsoft.com/office/drawing/2014/main" id="{AE3E4A95-BF85-4BAC-B0A3-9BBF0B5E785F}"/>
              </a:ext>
            </a:extLst>
          </p:cNvPr>
          <p:cNvSpPr txBox="1"/>
          <p:nvPr/>
        </p:nvSpPr>
        <p:spPr>
          <a:xfrm>
            <a:off x="3027217" y="948551"/>
            <a:ext cx="15321590" cy="1200329"/>
          </a:xfrm>
          <a:prstGeom prst="rect">
            <a:avLst/>
          </a:prstGeom>
          <a:noFill/>
        </p:spPr>
        <p:txBody>
          <a:bodyPr wrap="square" rtlCol="0">
            <a:spAutoFit/>
          </a:bodyPr>
          <a:lstStyle/>
          <a:p>
            <a:pPr algn="ctr"/>
            <a:r>
              <a:rPr lang="en-US" sz="7200" dirty="0" smtClean="0">
                <a:solidFill>
                  <a:schemeClr val="bg1"/>
                </a:solidFill>
                <a:latin typeface="Poppins SemiBold" panose="00000700000000000000" pitchFamily="2" charset="0"/>
                <a:cs typeface="Poppins SemiBold" panose="00000700000000000000" pitchFamily="2" charset="0"/>
              </a:rPr>
              <a:t>WHERE </a:t>
            </a:r>
            <a:r>
              <a:rPr lang="en-US" sz="7200" dirty="0" smtClean="0">
                <a:solidFill>
                  <a:schemeClr val="bg1"/>
                </a:solidFill>
                <a:latin typeface="Segoe UI Light" panose="020B0502040204020203" pitchFamily="34" charset="0"/>
                <a:cs typeface="Segoe UI Light" panose="020B0502040204020203" pitchFamily="34" charset="0"/>
              </a:rPr>
              <a:t>in the US are the Marshallese?</a:t>
            </a:r>
            <a:endParaRPr lang="en-US" sz="7200" dirty="0">
              <a:solidFill>
                <a:schemeClr val="bg1"/>
              </a:solidFill>
              <a:latin typeface="Segoe UI Light" panose="020B0502040204020203" pitchFamily="34" charset="0"/>
              <a:cs typeface="Segoe UI Light" panose="020B0502040204020203" pitchFamily="34" charset="0"/>
            </a:endParaRPr>
          </a:p>
        </p:txBody>
      </p:sp>
      <p:pic>
        <p:nvPicPr>
          <p:cNvPr id="14" name="Picture 13">
            <a:extLst>
              <a:ext uri="{FF2B5EF4-FFF2-40B4-BE49-F238E27FC236}">
                <a16:creationId xmlns:a16="http://schemas.microsoft.com/office/drawing/2014/main" id="{33B7B098-CA73-41C7-9635-C357E440AA9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388497" y="9210035"/>
            <a:ext cx="1981092" cy="1038865"/>
          </a:xfrm>
          <a:prstGeom prst="rect">
            <a:avLst/>
          </a:prstGeom>
        </p:spPr>
      </p:pic>
    </p:spTree>
    <p:extLst>
      <p:ext uri="{BB962C8B-B14F-4D97-AF65-F5344CB8AC3E}">
        <p14:creationId xmlns:p14="http://schemas.microsoft.com/office/powerpoint/2010/main" val="5177693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1956C98-80CC-47B1-A0F2-AE5CCCF832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43317" y="8979206"/>
            <a:ext cx="2520413" cy="1321682"/>
          </a:xfrm>
          <a:prstGeom prst="rect">
            <a:avLst/>
          </a:prstGeom>
        </p:spPr>
      </p:pic>
      <p:sp>
        <p:nvSpPr>
          <p:cNvPr id="12" name="TextBox 4">
            <a:extLst>
              <a:ext uri="{FF2B5EF4-FFF2-40B4-BE49-F238E27FC236}">
                <a16:creationId xmlns:a16="http://schemas.microsoft.com/office/drawing/2014/main" id="{39D7B9DB-94A3-461A-B7FE-0D21152D2ED5}"/>
              </a:ext>
            </a:extLst>
          </p:cNvPr>
          <p:cNvSpPr txBox="1"/>
          <p:nvPr/>
        </p:nvSpPr>
        <p:spPr>
          <a:xfrm>
            <a:off x="457199" y="592679"/>
            <a:ext cx="16935451" cy="628377"/>
          </a:xfrm>
          <a:prstGeom prst="rect">
            <a:avLst/>
          </a:prstGeom>
        </p:spPr>
        <p:txBody>
          <a:bodyPr wrap="square" lIns="0" tIns="0" rIns="0" bIns="0" rtlCol="0" anchor="t">
            <a:spAutoFit/>
          </a:bodyPr>
          <a:lstStyle/>
          <a:p>
            <a:pPr>
              <a:lnSpc>
                <a:spcPts val="4875"/>
              </a:lnSpc>
            </a:pPr>
            <a:r>
              <a:rPr lang="en-US" sz="4200" spc="375" dirty="0" smtClean="0">
                <a:solidFill>
                  <a:srgbClr val="191919"/>
                </a:solidFill>
                <a:latin typeface="Segoe UI Black" panose="020B0A02040204020203" pitchFamily="34" charset="0"/>
                <a:ea typeface="Segoe UI Black" panose="020B0A02040204020203" pitchFamily="34" charset="0"/>
                <a:cs typeface="Segoe UI" panose="020B0502040204020203" pitchFamily="34" charset="0"/>
              </a:rPr>
              <a:t>Pacific Islander Population Growth</a:t>
            </a:r>
            <a:endParaRPr lang="en-US" sz="4200" spc="375" dirty="0">
              <a:solidFill>
                <a:srgbClr val="191919"/>
              </a:solidFill>
              <a:latin typeface="Segoe UI Black" panose="020B0A02040204020203" pitchFamily="34" charset="0"/>
              <a:ea typeface="Segoe UI Black" panose="020B0A02040204020203" pitchFamily="34" charset="0"/>
              <a:cs typeface="Segoe UI" panose="020B0502040204020203" pitchFamily="34" charset="0"/>
            </a:endParaRPr>
          </a:p>
        </p:txBody>
      </p:sp>
      <p:sp>
        <p:nvSpPr>
          <p:cNvPr id="19" name="Rectangle 18">
            <a:extLst>
              <a:ext uri="{FF2B5EF4-FFF2-40B4-BE49-F238E27FC236}">
                <a16:creationId xmlns:a16="http://schemas.microsoft.com/office/drawing/2014/main" id="{D506D199-78BE-4E38-AC5C-565B8130B7F9}"/>
              </a:ext>
            </a:extLst>
          </p:cNvPr>
          <p:cNvSpPr/>
          <p:nvPr/>
        </p:nvSpPr>
        <p:spPr>
          <a:xfrm>
            <a:off x="0" y="9018850"/>
            <a:ext cx="18288000" cy="13147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20" name="Picture 19">
            <a:extLst>
              <a:ext uri="{FF2B5EF4-FFF2-40B4-BE49-F238E27FC236}">
                <a16:creationId xmlns:a16="http://schemas.microsoft.com/office/drawing/2014/main" id="{55D3DF08-E742-4F81-BC58-A3E2A08266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43317" y="9018850"/>
            <a:ext cx="2520413" cy="1321682"/>
          </a:xfrm>
          <a:prstGeom prst="rect">
            <a:avLst/>
          </a:prstGeom>
        </p:spPr>
      </p:pic>
      <p:cxnSp>
        <p:nvCxnSpPr>
          <p:cNvPr id="14" name="Straight Connector 13">
            <a:extLst>
              <a:ext uri="{FF2B5EF4-FFF2-40B4-BE49-F238E27FC236}">
                <a16:creationId xmlns:a16="http://schemas.microsoft.com/office/drawing/2014/main" id="{3808D92B-7A39-4DF7-8181-6658A8F9F9B4}"/>
              </a:ext>
            </a:extLst>
          </p:cNvPr>
          <p:cNvCxnSpPr>
            <a:cxnSpLocks/>
          </p:cNvCxnSpPr>
          <p:nvPr/>
        </p:nvCxnSpPr>
        <p:spPr>
          <a:xfrm>
            <a:off x="457199" y="1328738"/>
            <a:ext cx="17545052"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41A5038-A493-4653-9245-D739B719A2BD}"/>
              </a:ext>
            </a:extLst>
          </p:cNvPr>
          <p:cNvSpPr txBox="1"/>
          <p:nvPr/>
        </p:nvSpPr>
        <p:spPr>
          <a:xfrm>
            <a:off x="1219200" y="2527832"/>
            <a:ext cx="15468600" cy="1446550"/>
          </a:xfrm>
          <a:prstGeom prst="rect">
            <a:avLst/>
          </a:prstGeom>
          <a:noFill/>
        </p:spPr>
        <p:txBody>
          <a:bodyPr wrap="square" rtlCol="0">
            <a:spAutoFit/>
          </a:bodyPr>
          <a:lstStyle/>
          <a:p>
            <a:pPr algn="ctr">
              <a:spcAft>
                <a:spcPts val="2400"/>
              </a:spcAft>
            </a:pPr>
            <a:r>
              <a:rPr lang="en-US" sz="4400" dirty="0" smtClean="0">
                <a:solidFill>
                  <a:schemeClr val="tx2"/>
                </a:solidFill>
                <a:latin typeface="Segoe UI Semibold" panose="020B0702040204020203" pitchFamily="34" charset="0"/>
                <a:cs typeface="Segoe UI Semibold" panose="020B0702040204020203" pitchFamily="34" charset="0"/>
              </a:rPr>
              <a:t>Between 2000 and 2010, the Pacific Islander population in the US grew by </a:t>
            </a:r>
            <a:r>
              <a:rPr lang="en-US" sz="4400" dirty="0" smtClean="0">
                <a:solidFill>
                  <a:schemeClr val="tx2"/>
                </a:solidFill>
                <a:latin typeface="Segoe UI Black" panose="020B0A02040204020203" pitchFamily="34" charset="0"/>
                <a:ea typeface="Segoe UI Black" panose="020B0A02040204020203" pitchFamily="34" charset="0"/>
                <a:cs typeface="Segoe UI Semibold" panose="020B0702040204020203" pitchFamily="34" charset="0"/>
              </a:rPr>
              <a:t>40%.</a:t>
            </a:r>
            <a:endParaRPr lang="en-US" sz="4400" dirty="0">
              <a:solidFill>
                <a:schemeClr val="tx2"/>
              </a:solidFill>
              <a:latin typeface="Segoe UI Black" panose="020B0A02040204020203" pitchFamily="34" charset="0"/>
              <a:ea typeface="Segoe UI Black" panose="020B0A02040204020203" pitchFamily="34" charset="0"/>
              <a:cs typeface="Segoe UI Semibold" panose="020B0702040204020203" pitchFamily="34" charset="0"/>
            </a:endParaRPr>
          </a:p>
        </p:txBody>
      </p:sp>
      <p:sp>
        <p:nvSpPr>
          <p:cNvPr id="17" name="TextBox 16">
            <a:extLst>
              <a:ext uri="{FF2B5EF4-FFF2-40B4-BE49-F238E27FC236}">
                <a16:creationId xmlns:a16="http://schemas.microsoft.com/office/drawing/2014/main" id="{12E0ABBA-F619-4354-AAA3-4B32BD00728F}"/>
              </a:ext>
            </a:extLst>
          </p:cNvPr>
          <p:cNvSpPr txBox="1"/>
          <p:nvPr/>
        </p:nvSpPr>
        <p:spPr>
          <a:xfrm>
            <a:off x="2362200" y="4933861"/>
            <a:ext cx="13182600" cy="2616101"/>
          </a:xfrm>
          <a:prstGeom prst="rect">
            <a:avLst/>
          </a:prstGeom>
          <a:noFill/>
        </p:spPr>
        <p:txBody>
          <a:bodyPr wrap="square" rtlCol="0">
            <a:spAutoFit/>
          </a:bodyPr>
          <a:lstStyle/>
          <a:p>
            <a:pPr marL="342900" indent="-342900" algn="ctr">
              <a:spcAft>
                <a:spcPts val="2400"/>
              </a:spcAft>
              <a:buClr>
                <a:schemeClr val="tx2"/>
              </a:buClr>
              <a:buFont typeface="Wingdings" panose="05000000000000000000" pitchFamily="2" charset="2"/>
              <a:buChar char="§"/>
            </a:pPr>
            <a:r>
              <a:rPr lang="en-US" sz="3600" dirty="0" smtClean="0">
                <a:latin typeface="Segoe UI Light" panose="020B0502040204020203" pitchFamily="34" charset="0"/>
                <a:cs typeface="Segoe UI Light" panose="020B0502040204020203" pitchFamily="34" charset="0"/>
              </a:rPr>
              <a:t>The </a:t>
            </a:r>
            <a:r>
              <a:rPr lang="en-US" sz="3600" dirty="0" smtClean="0">
                <a:solidFill>
                  <a:schemeClr val="tx2"/>
                </a:solidFill>
                <a:latin typeface="Segoe UI Semibold" panose="020B0702040204020203" pitchFamily="34" charset="0"/>
                <a:cs typeface="Segoe UI Semibold" panose="020B0702040204020203" pitchFamily="34" charset="0"/>
              </a:rPr>
              <a:t>fastest</a:t>
            </a:r>
            <a:r>
              <a:rPr lang="en-US" sz="3600" dirty="0" smtClean="0">
                <a:latin typeface="Segoe UI Light" panose="020B0502040204020203" pitchFamily="34" charset="0"/>
                <a:cs typeface="Segoe UI Light" panose="020B0502040204020203" pitchFamily="34" charset="0"/>
              </a:rPr>
              <a:t> growth occurred in the southern US (</a:t>
            </a:r>
            <a:r>
              <a:rPr lang="en-US" sz="3600" dirty="0" smtClean="0">
                <a:solidFill>
                  <a:schemeClr val="tx2"/>
                </a:solidFill>
                <a:latin typeface="Segoe UI Black" panose="020B0A02040204020203" pitchFamily="34" charset="0"/>
                <a:ea typeface="Segoe UI Black" panose="020B0A02040204020203" pitchFamily="34" charset="0"/>
                <a:cs typeface="Segoe UI Light" panose="020B0502040204020203" pitchFamily="34" charset="0"/>
              </a:rPr>
              <a:t>66%</a:t>
            </a:r>
            <a:r>
              <a:rPr lang="en-US" sz="3600" dirty="0" smtClean="0">
                <a:latin typeface="Segoe UI Light" panose="020B0502040204020203" pitchFamily="34" charset="0"/>
                <a:cs typeface="Segoe UI Light" panose="020B0502040204020203" pitchFamily="34" charset="0"/>
              </a:rPr>
              <a:t>), especially in </a:t>
            </a:r>
            <a:r>
              <a:rPr lang="en-US" sz="3600" dirty="0">
                <a:solidFill>
                  <a:schemeClr val="tx2"/>
                </a:solidFill>
                <a:latin typeface="Segoe UI Semibold" panose="020B0702040204020203" pitchFamily="34" charset="0"/>
                <a:cs typeface="Segoe UI Semibold" panose="020B0702040204020203" pitchFamily="34" charset="0"/>
              </a:rPr>
              <a:t>Arkansas (</a:t>
            </a:r>
            <a:r>
              <a:rPr lang="en-US" sz="3600" dirty="0">
                <a:solidFill>
                  <a:schemeClr val="tx2"/>
                </a:solidFill>
                <a:latin typeface="Segoe UI Black" panose="020B0A02040204020203" pitchFamily="34" charset="0"/>
                <a:ea typeface="Segoe UI Black" panose="020B0A02040204020203" pitchFamily="34" charset="0"/>
                <a:cs typeface="Segoe UI Semibold" panose="020B0702040204020203" pitchFamily="34" charset="0"/>
              </a:rPr>
              <a:t>252%</a:t>
            </a:r>
            <a:r>
              <a:rPr lang="en-US" sz="3600" dirty="0">
                <a:solidFill>
                  <a:schemeClr val="tx2"/>
                </a:solidFill>
                <a:latin typeface="Segoe UI Semibold" panose="020B0702040204020203" pitchFamily="34" charset="0"/>
                <a:cs typeface="Segoe UI Semibold" panose="020B0702040204020203" pitchFamily="34" charset="0"/>
              </a:rPr>
              <a:t>).</a:t>
            </a:r>
          </a:p>
          <a:p>
            <a:pPr marL="342900" indent="-342900" algn="ctr">
              <a:spcAft>
                <a:spcPts val="2400"/>
              </a:spcAft>
              <a:buClr>
                <a:schemeClr val="tx2"/>
              </a:buClr>
              <a:buFont typeface="Wingdings" panose="05000000000000000000" pitchFamily="2" charset="2"/>
              <a:buChar char="§"/>
            </a:pPr>
            <a:r>
              <a:rPr lang="en-US" sz="3600" dirty="0" smtClean="0">
                <a:latin typeface="Segoe UI Light" panose="020B0502040204020203" pitchFamily="34" charset="0"/>
                <a:cs typeface="Segoe UI Light" panose="020B0502040204020203" pitchFamily="34" charset="0"/>
              </a:rPr>
              <a:t>Most of the Pacific Islanders living in Arkansas are from the Republic of the Marshall Islands. </a:t>
            </a:r>
            <a:endParaRPr lang="en-US" sz="3600" dirty="0">
              <a:latin typeface="Segoe UI Light" panose="020B0502040204020203" pitchFamily="34" charset="0"/>
              <a:cs typeface="Segoe UI Light" panose="020B0502040204020203" pitchFamily="34" charset="0"/>
            </a:endParaRPr>
          </a:p>
        </p:txBody>
      </p:sp>
      <p:sp>
        <p:nvSpPr>
          <p:cNvPr id="28" name="Right Triangle 27">
            <a:extLst>
              <a:ext uri="{FF2B5EF4-FFF2-40B4-BE49-F238E27FC236}">
                <a16:creationId xmlns:a16="http://schemas.microsoft.com/office/drawing/2014/main" id="{A5434334-28FF-4F86-B234-5AFBED4C7C25}"/>
              </a:ext>
            </a:extLst>
          </p:cNvPr>
          <p:cNvSpPr/>
          <p:nvPr/>
        </p:nvSpPr>
        <p:spPr>
          <a:xfrm rot="18900000">
            <a:off x="8703989" y="3996677"/>
            <a:ext cx="499022" cy="499022"/>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0" y="9640047"/>
            <a:ext cx="11172497" cy="1200329"/>
          </a:xfrm>
          <a:prstGeom prst="rect">
            <a:avLst/>
          </a:prstGeom>
          <a:noFill/>
        </p:spPr>
        <p:txBody>
          <a:bodyPr wrap="square" rtlCol="0">
            <a:spAutoFit/>
          </a:bodyPr>
          <a:lstStyle/>
          <a:p>
            <a:r>
              <a:rPr lang="en-US" dirty="0">
                <a:solidFill>
                  <a:schemeClr val="bg1"/>
                </a:solidFill>
                <a:latin typeface="Segoe UI Light" panose="020B0502040204020203" pitchFamily="34" charset="0"/>
                <a:cs typeface="Segoe UI Light" panose="020B0502040204020203" pitchFamily="34" charset="0"/>
              </a:rPr>
              <a:t>Hixson L, </a:t>
            </a:r>
            <a:r>
              <a:rPr lang="en-US" dirty="0" err="1">
                <a:solidFill>
                  <a:schemeClr val="bg1"/>
                </a:solidFill>
                <a:latin typeface="Segoe UI Light" panose="020B0502040204020203" pitchFamily="34" charset="0"/>
                <a:cs typeface="Segoe UI Light" panose="020B0502040204020203" pitchFamily="34" charset="0"/>
              </a:rPr>
              <a:t>Hepler</a:t>
            </a:r>
            <a:r>
              <a:rPr lang="en-US" dirty="0">
                <a:solidFill>
                  <a:schemeClr val="bg1"/>
                </a:solidFill>
                <a:latin typeface="Segoe UI Light" panose="020B0502040204020203" pitchFamily="34" charset="0"/>
                <a:cs typeface="Segoe UI Light" panose="020B0502040204020203" pitchFamily="34" charset="0"/>
              </a:rPr>
              <a:t> B, Kim M. The Native Hawaiian and Other Pacific Islander Population: 2010. 2010 Census Briefs. Washington, DC: United States Census Bureau; 2012. https://www.census.gov/prod/cen2010/briefs/c2010br-12.pdf</a:t>
            </a:r>
          </a:p>
          <a:p>
            <a:r>
              <a:rPr lang="en-US" dirty="0">
                <a:solidFill>
                  <a:schemeClr val="bg1"/>
                </a:solidFill>
                <a:latin typeface="Segoe UI Light" panose="020B0502040204020203" pitchFamily="34" charset="0"/>
                <a:cs typeface="Segoe UI Light" panose="020B0502040204020203" pitchFamily="34" charset="0"/>
              </a:rPr>
              <a:t/>
            </a:r>
            <a:br>
              <a:rPr lang="en-US" dirty="0">
                <a:solidFill>
                  <a:schemeClr val="bg1"/>
                </a:solidFill>
                <a:latin typeface="Segoe UI Light" panose="020B0502040204020203" pitchFamily="34" charset="0"/>
                <a:cs typeface="Segoe UI Light" panose="020B0502040204020203" pitchFamily="34" charset="0"/>
              </a:rPr>
            </a:br>
            <a:endParaRPr lang="en-US" dirty="0">
              <a:solidFill>
                <a:schemeClr val="bg1"/>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6738591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428A0FB-2CCA-45A7-8C71-D1318A0EF92A}"/>
              </a:ext>
            </a:extLst>
          </p:cNvPr>
          <p:cNvGrpSpPr/>
          <p:nvPr/>
        </p:nvGrpSpPr>
        <p:grpSpPr>
          <a:xfrm>
            <a:off x="-10341" y="-3712"/>
            <a:ext cx="18298341" cy="10290891"/>
            <a:chOff x="-10341" y="-3712"/>
            <a:chExt cx="18298341" cy="10290891"/>
          </a:xfrm>
        </p:grpSpPr>
        <p:pic>
          <p:nvPicPr>
            <p:cNvPr id="7" name="Picture 6">
              <a:extLst>
                <a:ext uri="{FF2B5EF4-FFF2-40B4-BE49-F238E27FC236}">
                  <a16:creationId xmlns:a16="http://schemas.microsoft.com/office/drawing/2014/main" id="{3B691BA3-027C-4ED3-B262-DC39948DC25E}"/>
                </a:ext>
              </a:extLst>
            </p:cNvPr>
            <p:cNvPicPr>
              <a:picLocks noChangeAspect="1"/>
            </p:cNvPicPr>
            <p:nvPr/>
          </p:nvPicPr>
          <p:blipFill>
            <a:blip r:embed="rId2"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0341" y="0"/>
              <a:ext cx="6155817" cy="4076700"/>
            </a:xfrm>
            <a:prstGeom prst="rect">
              <a:avLst/>
            </a:prstGeom>
          </p:spPr>
        </p:pic>
        <p:pic>
          <p:nvPicPr>
            <p:cNvPr id="8" name="Picture 7">
              <a:extLst>
                <a:ext uri="{FF2B5EF4-FFF2-40B4-BE49-F238E27FC236}">
                  <a16:creationId xmlns:a16="http://schemas.microsoft.com/office/drawing/2014/main" id="{279F2B5D-70E1-4A0A-A866-310771D2B565}"/>
                </a:ext>
              </a:extLst>
            </p:cNvPr>
            <p:cNvPicPr>
              <a:picLocks noChangeAspect="1"/>
            </p:cNvPicPr>
            <p:nvPr/>
          </p:nvPicPr>
          <p:blipFill>
            <a:blip r:embed="rId3"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1786997" y="5981700"/>
              <a:ext cx="6501003" cy="4305300"/>
            </a:xfrm>
            <a:prstGeom prst="rect">
              <a:avLst/>
            </a:prstGeom>
          </p:spPr>
        </p:pic>
        <p:pic>
          <p:nvPicPr>
            <p:cNvPr id="9" name="Picture 8">
              <a:extLst>
                <a:ext uri="{FF2B5EF4-FFF2-40B4-BE49-F238E27FC236}">
                  <a16:creationId xmlns:a16="http://schemas.microsoft.com/office/drawing/2014/main" id="{24AEF5B1-A546-4F63-A8F8-E585776864C3}"/>
                </a:ext>
              </a:extLst>
            </p:cNvPr>
            <p:cNvPicPr>
              <a:picLocks noChangeAspect="1"/>
            </p:cNvPicPr>
            <p:nvPr/>
          </p:nvPicPr>
          <p:blipFill rotWithShape="1">
            <a:blip r:embed="rId4"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0" y="4076700"/>
              <a:ext cx="4318745" cy="6210300"/>
            </a:xfrm>
            <a:prstGeom prst="rect">
              <a:avLst/>
            </a:prstGeom>
          </p:spPr>
        </p:pic>
        <p:pic>
          <p:nvPicPr>
            <p:cNvPr id="10" name="Picture 9">
              <a:extLst>
                <a:ext uri="{FF2B5EF4-FFF2-40B4-BE49-F238E27FC236}">
                  <a16:creationId xmlns:a16="http://schemas.microsoft.com/office/drawing/2014/main" id="{2F02AEB0-19D5-4073-A084-14A41430E3F2}"/>
                </a:ext>
              </a:extLst>
            </p:cNvPr>
            <p:cNvPicPr>
              <a:picLocks noChangeAspect="1"/>
            </p:cNvPicPr>
            <p:nvPr/>
          </p:nvPicPr>
          <p:blipFill rotWithShape="1">
            <a:blip r:embed="rId5" cstate="email">
              <a:duotone>
                <a:schemeClr val="bg2">
                  <a:shade val="45000"/>
                  <a:satMod val="135000"/>
                </a:schemeClr>
                <a:prstClr val="white"/>
              </a:duotone>
              <a:extLst>
                <a:ext uri="{28A0092B-C50C-407E-A947-70E740481C1C}">
                  <a14:useLocalDpi xmlns:a14="http://schemas.microsoft.com/office/drawing/2010/main"/>
                </a:ext>
              </a:extLst>
            </a:blip>
            <a:srcRect l="-1"/>
            <a:stretch/>
          </p:blipFill>
          <p:spPr>
            <a:xfrm>
              <a:off x="11811001" y="19422"/>
              <a:ext cx="6476999" cy="5962278"/>
            </a:xfrm>
            <a:prstGeom prst="rect">
              <a:avLst/>
            </a:prstGeom>
          </p:spPr>
        </p:pic>
        <p:pic>
          <p:nvPicPr>
            <p:cNvPr id="14" name="Picture 13">
              <a:extLst>
                <a:ext uri="{FF2B5EF4-FFF2-40B4-BE49-F238E27FC236}">
                  <a16:creationId xmlns:a16="http://schemas.microsoft.com/office/drawing/2014/main" id="{508BF583-2471-497B-BC78-9281C25E78E5}"/>
                </a:ext>
              </a:extLst>
            </p:cNvPr>
            <p:cNvPicPr>
              <a:picLocks noChangeAspect="1"/>
            </p:cNvPicPr>
            <p:nvPr/>
          </p:nvPicPr>
          <p:blipFill rotWithShape="1">
            <a:blip r:embed="rId6"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6145477" y="-3712"/>
              <a:ext cx="5665524" cy="4076700"/>
            </a:xfrm>
            <a:prstGeom prst="rect">
              <a:avLst/>
            </a:prstGeom>
          </p:spPr>
        </p:pic>
        <p:pic>
          <p:nvPicPr>
            <p:cNvPr id="15" name="Picture 14">
              <a:extLst>
                <a:ext uri="{FF2B5EF4-FFF2-40B4-BE49-F238E27FC236}">
                  <a16:creationId xmlns:a16="http://schemas.microsoft.com/office/drawing/2014/main" id="{99F06EDA-29E0-424D-A6E8-E89E6E8CD6EE}"/>
                </a:ext>
              </a:extLst>
            </p:cNvPr>
            <p:cNvPicPr>
              <a:picLocks noChangeAspect="1"/>
            </p:cNvPicPr>
            <p:nvPr/>
          </p:nvPicPr>
          <p:blipFill rotWithShape="1">
            <a:blip r:embed="rId7"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4329086" y="4072890"/>
              <a:ext cx="7481914" cy="6214289"/>
            </a:xfrm>
            <a:prstGeom prst="rect">
              <a:avLst/>
            </a:prstGeom>
          </p:spPr>
        </p:pic>
      </p:grpSp>
      <p:sp>
        <p:nvSpPr>
          <p:cNvPr id="30" name="Rectangle 29">
            <a:extLst>
              <a:ext uri="{FF2B5EF4-FFF2-40B4-BE49-F238E27FC236}">
                <a16:creationId xmlns:a16="http://schemas.microsoft.com/office/drawing/2014/main" id="{479E1B37-FF2B-4B24-8A18-6465B5FE1402}"/>
              </a:ext>
            </a:extLst>
          </p:cNvPr>
          <p:cNvSpPr/>
          <p:nvPr/>
        </p:nvSpPr>
        <p:spPr>
          <a:xfrm>
            <a:off x="-10342" y="0"/>
            <a:ext cx="18298342" cy="10293943"/>
          </a:xfrm>
          <a:prstGeom prst="rect">
            <a:avLst/>
          </a:prstGeom>
          <a:solidFill>
            <a:schemeClr val="tx2">
              <a:lumMod val="75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1" name="Picture 10">
            <a:extLst>
              <a:ext uri="{FF2B5EF4-FFF2-40B4-BE49-F238E27FC236}">
                <a16:creationId xmlns:a16="http://schemas.microsoft.com/office/drawing/2014/main" id="{91956C98-80CC-47B1-A0F2-AE5CCCF832B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5743317" y="8979206"/>
            <a:ext cx="2520413" cy="1321682"/>
          </a:xfrm>
          <a:prstGeom prst="rect">
            <a:avLst/>
          </a:prstGeom>
        </p:spPr>
      </p:pic>
      <p:sp>
        <p:nvSpPr>
          <p:cNvPr id="12" name="TextBox 4">
            <a:extLst>
              <a:ext uri="{FF2B5EF4-FFF2-40B4-BE49-F238E27FC236}">
                <a16:creationId xmlns:a16="http://schemas.microsoft.com/office/drawing/2014/main" id="{39D7B9DB-94A3-461A-B7FE-0D21152D2ED5}"/>
              </a:ext>
            </a:extLst>
          </p:cNvPr>
          <p:cNvSpPr txBox="1"/>
          <p:nvPr/>
        </p:nvSpPr>
        <p:spPr>
          <a:xfrm>
            <a:off x="1143000" y="3769846"/>
            <a:ext cx="15697200" cy="923330"/>
          </a:xfrm>
          <a:prstGeom prst="rect">
            <a:avLst/>
          </a:prstGeom>
        </p:spPr>
        <p:txBody>
          <a:bodyPr wrap="square" lIns="0" tIns="0" rIns="0" bIns="0" rtlCol="0" anchor="t">
            <a:spAutoFit/>
          </a:bodyPr>
          <a:lstStyle/>
          <a:p>
            <a:r>
              <a:rPr lang="en-US" sz="6000" b="1" spc="375" dirty="0" smtClean="0">
                <a:solidFill>
                  <a:schemeClr val="bg1"/>
                </a:solidFill>
                <a:latin typeface="Georgia" panose="02040502050405020303" pitchFamily="18" charset="0"/>
                <a:cs typeface="Segoe UI Light" panose="020B0502040204020203" pitchFamily="34" charset="0"/>
              </a:rPr>
              <a:t>Marshallese Health </a:t>
            </a:r>
            <a:endParaRPr lang="en-US" sz="6000" b="1" spc="375" dirty="0">
              <a:solidFill>
                <a:schemeClr val="bg1"/>
              </a:solidFill>
              <a:latin typeface="Georgia" panose="02040502050405020303" pitchFamily="18" charset="0"/>
              <a:cs typeface="Segoe UI Light" panose="020B0502040204020203" pitchFamily="34" charset="0"/>
            </a:endParaRPr>
          </a:p>
        </p:txBody>
      </p:sp>
      <p:cxnSp>
        <p:nvCxnSpPr>
          <p:cNvPr id="13" name="Straight Connector 12">
            <a:extLst>
              <a:ext uri="{FF2B5EF4-FFF2-40B4-BE49-F238E27FC236}">
                <a16:creationId xmlns:a16="http://schemas.microsoft.com/office/drawing/2014/main" id="{64C9724B-AF06-413D-8994-53986C6065A9}"/>
              </a:ext>
            </a:extLst>
          </p:cNvPr>
          <p:cNvCxnSpPr>
            <a:cxnSpLocks/>
          </p:cNvCxnSpPr>
          <p:nvPr/>
        </p:nvCxnSpPr>
        <p:spPr>
          <a:xfrm>
            <a:off x="1066800" y="4777561"/>
            <a:ext cx="159258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11568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9071"/>
            <a:ext cx="18288000" cy="10316029"/>
          </a:xfrm>
          <a:prstGeom prst="rect">
            <a:avLst/>
          </a:prstGeom>
        </p:spPr>
      </p:pic>
      <p:sp>
        <p:nvSpPr>
          <p:cNvPr id="3" name="AutoShape 2">
            <a:extLst>
              <a:ext uri="{FF2B5EF4-FFF2-40B4-BE49-F238E27FC236}">
                <a16:creationId xmlns:a16="http://schemas.microsoft.com/office/drawing/2014/main" id="{991DD8FE-B5D8-4775-9808-34CC341CD8C3}"/>
              </a:ext>
            </a:extLst>
          </p:cNvPr>
          <p:cNvSpPr/>
          <p:nvPr/>
        </p:nvSpPr>
        <p:spPr>
          <a:xfrm>
            <a:off x="457200" y="6515100"/>
            <a:ext cx="9210041" cy="3048000"/>
          </a:xfrm>
          <a:prstGeom prst="rect">
            <a:avLst/>
          </a:prstGeom>
          <a:solidFill>
            <a:schemeClr val="tx2">
              <a:alpha val="50000"/>
            </a:schemeClr>
          </a:solidFill>
        </p:spPr>
      </p:sp>
      <p:sp>
        <p:nvSpPr>
          <p:cNvPr id="4" name="TextBox 2"/>
          <p:cNvSpPr txBox="1"/>
          <p:nvPr/>
        </p:nvSpPr>
        <p:spPr>
          <a:xfrm>
            <a:off x="883992" y="7115770"/>
            <a:ext cx="8356456" cy="1846659"/>
          </a:xfrm>
          <a:prstGeom prst="rect">
            <a:avLst/>
          </a:prstGeom>
        </p:spPr>
        <p:txBody>
          <a:bodyPr wrap="square" lIns="0" tIns="0" rIns="0" bIns="0" rtlCol="0" anchor="t">
            <a:spAutoFit/>
          </a:bodyPr>
          <a:lstStyle/>
          <a:p>
            <a:pPr algn="ctr" defTabSz="609630"/>
            <a:r>
              <a:rPr lang="en-US" sz="6000" dirty="0">
                <a:solidFill>
                  <a:srgbClr val="FFFFFF"/>
                </a:solidFill>
                <a:latin typeface="Georgia" panose="02040502050405020303" pitchFamily="18" charset="0"/>
                <a:ea typeface="Open Sans 1" panose="020B0604020202020204" charset="0"/>
                <a:cs typeface="Segoe UI Light" panose="020B0502040204020203" pitchFamily="34" charset="0"/>
              </a:rPr>
              <a:t>Health Disparities </a:t>
            </a:r>
          </a:p>
          <a:p>
            <a:pPr algn="ctr" defTabSz="609630"/>
            <a:r>
              <a:rPr lang="en-US" sz="6000" dirty="0">
                <a:solidFill>
                  <a:srgbClr val="FFFFFF"/>
                </a:solidFill>
                <a:latin typeface="Georgia" panose="02040502050405020303" pitchFamily="18" charset="0"/>
                <a:ea typeface="Open Sans 1" panose="020B0604020202020204" charset="0"/>
                <a:cs typeface="Segoe UI Light" panose="020B0502040204020203" pitchFamily="34" charset="0"/>
              </a:rPr>
              <a:t>in the Marshallese</a:t>
            </a:r>
          </a:p>
        </p:txBody>
      </p:sp>
    </p:spTree>
    <p:extLst>
      <p:ext uri="{BB962C8B-B14F-4D97-AF65-F5344CB8AC3E}">
        <p14:creationId xmlns:p14="http://schemas.microsoft.com/office/powerpoint/2010/main" val="4029249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1956C98-80CC-47B1-A0F2-AE5CCCF832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743317" y="8979206"/>
            <a:ext cx="2520413" cy="1321682"/>
          </a:xfrm>
          <a:prstGeom prst="rect">
            <a:avLst/>
          </a:prstGeom>
        </p:spPr>
      </p:pic>
      <p:sp>
        <p:nvSpPr>
          <p:cNvPr id="12" name="TextBox 4">
            <a:extLst>
              <a:ext uri="{FF2B5EF4-FFF2-40B4-BE49-F238E27FC236}">
                <a16:creationId xmlns:a16="http://schemas.microsoft.com/office/drawing/2014/main" id="{39D7B9DB-94A3-461A-B7FE-0D21152D2ED5}"/>
              </a:ext>
            </a:extLst>
          </p:cNvPr>
          <p:cNvSpPr txBox="1"/>
          <p:nvPr/>
        </p:nvSpPr>
        <p:spPr>
          <a:xfrm>
            <a:off x="457199" y="592679"/>
            <a:ext cx="16935451" cy="628377"/>
          </a:xfrm>
          <a:prstGeom prst="rect">
            <a:avLst/>
          </a:prstGeom>
        </p:spPr>
        <p:txBody>
          <a:bodyPr wrap="square" lIns="0" tIns="0" rIns="0" bIns="0" rtlCol="0" anchor="t">
            <a:spAutoFit/>
          </a:bodyPr>
          <a:lstStyle/>
          <a:p>
            <a:pPr>
              <a:lnSpc>
                <a:spcPts val="4875"/>
              </a:lnSpc>
            </a:pPr>
            <a:r>
              <a:rPr lang="en-US" sz="4200" spc="375" dirty="0">
                <a:solidFill>
                  <a:srgbClr val="191919"/>
                </a:solidFill>
                <a:latin typeface="Segoe UI" panose="020B0502040204020203" pitchFamily="34" charset="0"/>
                <a:cs typeface="Segoe UI" panose="020B0502040204020203" pitchFamily="34" charset="0"/>
              </a:rPr>
              <a:t>Marshallese Health Disparities</a:t>
            </a:r>
          </a:p>
        </p:txBody>
      </p:sp>
      <p:sp>
        <p:nvSpPr>
          <p:cNvPr id="26" name="TextBox 25">
            <a:extLst>
              <a:ext uri="{FF2B5EF4-FFF2-40B4-BE49-F238E27FC236}">
                <a16:creationId xmlns:a16="http://schemas.microsoft.com/office/drawing/2014/main" id="{75185F1B-A5E4-4890-A93B-FB270C94C375}"/>
              </a:ext>
            </a:extLst>
          </p:cNvPr>
          <p:cNvSpPr txBox="1"/>
          <p:nvPr/>
        </p:nvSpPr>
        <p:spPr>
          <a:xfrm>
            <a:off x="457199" y="1855294"/>
            <a:ext cx="17344810" cy="1077218"/>
          </a:xfrm>
          <a:prstGeom prst="rect">
            <a:avLst/>
          </a:prstGeom>
          <a:noFill/>
        </p:spPr>
        <p:txBody>
          <a:bodyPr wrap="square" rtlCol="0">
            <a:spAutoFit/>
          </a:bodyPr>
          <a:lstStyle/>
          <a:p>
            <a:pPr>
              <a:spcAft>
                <a:spcPts val="2400"/>
              </a:spcAft>
            </a:pPr>
            <a:r>
              <a:rPr lang="en-US" sz="3200" dirty="0">
                <a:latin typeface="Segoe UI Light" panose="020B0502040204020203" pitchFamily="34" charset="0"/>
                <a:cs typeface="Segoe UI Light" panose="020B0502040204020203" pitchFamily="34" charset="0"/>
              </a:rPr>
              <a:t>Marshallese experience significant health disparities, with some of the highest documented prevalence and incidence of </a:t>
            </a:r>
            <a:r>
              <a:rPr lang="en-US" sz="3200" dirty="0">
                <a:solidFill>
                  <a:schemeClr val="tx2"/>
                </a:solidFill>
                <a:latin typeface="Segoe UI Semibold" panose="020B0702040204020203" pitchFamily="34" charset="0"/>
                <a:cs typeface="Segoe UI Semibold" panose="020B0702040204020203" pitchFamily="34" charset="0"/>
              </a:rPr>
              <a:t>type 2 diabetes mellitus </a:t>
            </a:r>
            <a:r>
              <a:rPr lang="en-US" sz="3200" dirty="0">
                <a:latin typeface="Segoe UI Light" panose="020B0502040204020203" pitchFamily="34" charset="0"/>
                <a:cs typeface="Segoe UI Light" panose="020B0502040204020203" pitchFamily="34" charset="0"/>
              </a:rPr>
              <a:t>in the world.</a:t>
            </a:r>
          </a:p>
        </p:txBody>
      </p:sp>
      <p:sp>
        <p:nvSpPr>
          <p:cNvPr id="19" name="Rectangle 18">
            <a:extLst>
              <a:ext uri="{FF2B5EF4-FFF2-40B4-BE49-F238E27FC236}">
                <a16:creationId xmlns:a16="http://schemas.microsoft.com/office/drawing/2014/main" id="{D506D199-78BE-4E38-AC5C-565B8130B7F9}"/>
              </a:ext>
            </a:extLst>
          </p:cNvPr>
          <p:cNvSpPr/>
          <p:nvPr/>
        </p:nvSpPr>
        <p:spPr>
          <a:xfrm>
            <a:off x="0" y="9018850"/>
            <a:ext cx="18288000" cy="13147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20" name="Picture 19">
            <a:extLst>
              <a:ext uri="{FF2B5EF4-FFF2-40B4-BE49-F238E27FC236}">
                <a16:creationId xmlns:a16="http://schemas.microsoft.com/office/drawing/2014/main" id="{55D3DF08-E742-4F81-BC58-A3E2A08266D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743317" y="9018850"/>
            <a:ext cx="2520413" cy="1321682"/>
          </a:xfrm>
          <a:prstGeom prst="rect">
            <a:avLst/>
          </a:prstGeom>
        </p:spPr>
      </p:pic>
      <p:cxnSp>
        <p:nvCxnSpPr>
          <p:cNvPr id="14" name="Straight Connector 13">
            <a:extLst>
              <a:ext uri="{FF2B5EF4-FFF2-40B4-BE49-F238E27FC236}">
                <a16:creationId xmlns:a16="http://schemas.microsoft.com/office/drawing/2014/main" id="{3808D92B-7A39-4DF7-8181-6658A8F9F9B4}"/>
              </a:ext>
            </a:extLst>
          </p:cNvPr>
          <p:cNvCxnSpPr>
            <a:cxnSpLocks/>
          </p:cNvCxnSpPr>
          <p:nvPr/>
        </p:nvCxnSpPr>
        <p:spPr>
          <a:xfrm>
            <a:off x="457199" y="1328738"/>
            <a:ext cx="17545052"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B4CDCA7-4781-4200-9F54-9EE422AA377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199" y="3522251"/>
            <a:ext cx="17344810" cy="4913788"/>
          </a:xfrm>
          <a:prstGeom prst="rect">
            <a:avLst/>
          </a:prstGeom>
        </p:spPr>
      </p:pic>
    </p:spTree>
    <p:extLst>
      <p:ext uri="{BB962C8B-B14F-4D97-AF65-F5344CB8AC3E}">
        <p14:creationId xmlns:p14="http://schemas.microsoft.com/office/powerpoint/2010/main" val="29285005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D43FB43B-080E-4A94-8F62-E276601A8F24}"/>
              </a:ext>
            </a:extLst>
          </p:cNvPr>
          <p:cNvSpPr txBox="1"/>
          <p:nvPr/>
        </p:nvSpPr>
        <p:spPr>
          <a:xfrm>
            <a:off x="513997" y="592679"/>
            <a:ext cx="10535003" cy="587469"/>
          </a:xfrm>
          <a:prstGeom prst="rect">
            <a:avLst/>
          </a:prstGeom>
        </p:spPr>
        <p:txBody>
          <a:bodyPr wrap="square" lIns="0" tIns="0" rIns="0" bIns="0" rtlCol="0" anchor="t">
            <a:spAutoFit/>
          </a:bodyPr>
          <a:lstStyle/>
          <a:p>
            <a:pPr>
              <a:lnSpc>
                <a:spcPts val="4875"/>
              </a:lnSpc>
            </a:pPr>
            <a:r>
              <a:rPr lang="en-US" sz="4000" spc="375" dirty="0" smtClean="0">
                <a:solidFill>
                  <a:srgbClr val="191919"/>
                </a:solidFill>
                <a:latin typeface="Segoe UI" panose="020B0502040204020203" pitchFamily="34" charset="0"/>
                <a:cs typeface="Segoe UI" panose="020B0502040204020203" pitchFamily="34" charset="0"/>
              </a:rPr>
              <a:t>Health Indicators: Infectious Diseases</a:t>
            </a:r>
            <a:endParaRPr lang="en-US" sz="4000" spc="375" dirty="0">
              <a:solidFill>
                <a:srgbClr val="191919"/>
              </a:solidFill>
              <a:latin typeface="Segoe UI" panose="020B0502040204020203" pitchFamily="34" charset="0"/>
              <a:cs typeface="Segoe UI" panose="020B0502040204020203" pitchFamily="34" charset="0"/>
            </a:endParaRPr>
          </a:p>
        </p:txBody>
      </p:sp>
      <p:grpSp>
        <p:nvGrpSpPr>
          <p:cNvPr id="7" name="Group 6">
            <a:extLst>
              <a:ext uri="{FF2B5EF4-FFF2-40B4-BE49-F238E27FC236}">
                <a16:creationId xmlns:a16="http://schemas.microsoft.com/office/drawing/2014/main" id="{F13247CE-770B-4B30-B6AE-ACF605F8F902}"/>
              </a:ext>
            </a:extLst>
          </p:cNvPr>
          <p:cNvGrpSpPr/>
          <p:nvPr/>
        </p:nvGrpSpPr>
        <p:grpSpPr>
          <a:xfrm>
            <a:off x="662723" y="1629317"/>
            <a:ext cx="11109146" cy="1800433"/>
            <a:chOff x="441815" y="1086208"/>
            <a:chExt cx="7406097" cy="1200287"/>
          </a:xfrm>
        </p:grpSpPr>
        <p:sp>
          <p:nvSpPr>
            <p:cNvPr id="20" name="Rectangle 19">
              <a:extLst>
                <a:ext uri="{FF2B5EF4-FFF2-40B4-BE49-F238E27FC236}">
                  <a16:creationId xmlns:a16="http://schemas.microsoft.com/office/drawing/2014/main" id="{475D23C5-D6FF-4FED-9D8D-2933415F3BD4}"/>
                </a:ext>
              </a:extLst>
            </p:cNvPr>
            <p:cNvSpPr/>
            <p:nvPr/>
          </p:nvSpPr>
          <p:spPr>
            <a:xfrm>
              <a:off x="441815" y="1229303"/>
              <a:ext cx="61737" cy="99675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2" name="Google Shape;706;p11">
              <a:extLst>
                <a:ext uri="{FF2B5EF4-FFF2-40B4-BE49-F238E27FC236}">
                  <a16:creationId xmlns:a16="http://schemas.microsoft.com/office/drawing/2014/main" id="{CDEFF529-8F4A-4159-A1CB-6D82AD543E56}"/>
                </a:ext>
              </a:extLst>
            </p:cNvPr>
            <p:cNvSpPr txBox="1"/>
            <p:nvPr/>
          </p:nvSpPr>
          <p:spPr>
            <a:xfrm>
              <a:off x="541051" y="1086208"/>
              <a:ext cx="7306861" cy="1200287"/>
            </a:xfrm>
            <a:prstGeom prst="rect">
              <a:avLst/>
            </a:prstGeom>
            <a:noFill/>
            <a:ln>
              <a:noFill/>
            </a:ln>
          </p:spPr>
          <p:txBody>
            <a:bodyPr spcFirstLastPara="1" wrap="square" lIns="137138" tIns="68550" rIns="137138" bIns="68550" anchor="ctr" anchorCtr="0">
              <a:spAutoFit/>
            </a:bodyPr>
            <a:lstStyle/>
            <a:p>
              <a:pPr lvl="0"/>
              <a:r>
                <a:rPr lang="en-US" sz="3600" dirty="0" smtClean="0">
                  <a:latin typeface="Segoe UI" panose="020B0502040204020203" pitchFamily="34" charset="0"/>
                  <a:cs typeface="Segoe UI" panose="020B0502040204020203" pitchFamily="34" charset="0"/>
                </a:rPr>
                <a:t>Dengue Fever</a:t>
              </a:r>
            </a:p>
            <a:p>
              <a:pPr lvl="0"/>
              <a:r>
                <a:rPr lang="en-US" sz="3600" dirty="0" smtClean="0">
                  <a:latin typeface="Segoe UI" panose="020B0502040204020203" pitchFamily="34" charset="0"/>
                  <a:cs typeface="Segoe UI" panose="020B0502040204020203" pitchFamily="34" charset="0"/>
                </a:rPr>
                <a:t>Cholera Epidemic</a:t>
              </a:r>
            </a:p>
            <a:p>
              <a:pPr lvl="0"/>
              <a:r>
                <a:rPr lang="en-US" sz="3600" dirty="0" smtClean="0">
                  <a:latin typeface="Segoe UI" panose="020B0502040204020203" pitchFamily="34" charset="0"/>
                  <a:cs typeface="Segoe UI" panose="020B0502040204020203" pitchFamily="34" charset="0"/>
                </a:rPr>
                <a:t>Syphilis Epidemic</a:t>
              </a:r>
              <a:endParaRPr lang="en-US" sz="3600" dirty="0">
                <a:latin typeface="Segoe UI" panose="020B0502040204020203" pitchFamily="34" charset="0"/>
                <a:cs typeface="Segoe UI" panose="020B0502040204020203" pitchFamily="34" charset="0"/>
              </a:endParaRPr>
            </a:p>
          </p:txBody>
        </p:sp>
      </p:grpSp>
      <p:sp>
        <p:nvSpPr>
          <p:cNvPr id="27" name="Google Shape;706;p11">
            <a:extLst>
              <a:ext uri="{FF2B5EF4-FFF2-40B4-BE49-F238E27FC236}">
                <a16:creationId xmlns:a16="http://schemas.microsoft.com/office/drawing/2014/main" id="{8679683E-86C3-41D0-A52B-A206E5042D53}"/>
              </a:ext>
            </a:extLst>
          </p:cNvPr>
          <p:cNvSpPr txBox="1"/>
          <p:nvPr/>
        </p:nvSpPr>
        <p:spPr>
          <a:xfrm>
            <a:off x="777098" y="4535011"/>
            <a:ext cx="9857652" cy="1246434"/>
          </a:xfrm>
          <a:prstGeom prst="rect">
            <a:avLst/>
          </a:prstGeom>
          <a:noFill/>
          <a:ln>
            <a:noFill/>
          </a:ln>
        </p:spPr>
        <p:txBody>
          <a:bodyPr spcFirstLastPara="1" wrap="square" lIns="137138" tIns="68550" rIns="137138" bIns="68550" anchor="t" anchorCtr="0">
            <a:spAutoFit/>
          </a:bodyPr>
          <a:lstStyle/>
          <a:p>
            <a:pPr lvl="0"/>
            <a:r>
              <a:rPr lang="en-US" sz="3600" dirty="0" smtClean="0">
                <a:latin typeface="Segoe UI" panose="020B0502040204020203" pitchFamily="34" charset="0"/>
                <a:cs typeface="Segoe UI" panose="020B0502040204020203" pitchFamily="34" charset="0"/>
              </a:rPr>
              <a:t>Hepatitis B Endemic: 15 – 18% Carrier rate</a:t>
            </a:r>
            <a:endParaRPr lang="en-US" sz="3600" dirty="0">
              <a:latin typeface="Segoe UI" panose="020B0502040204020203" pitchFamily="34" charset="0"/>
              <a:cs typeface="Segoe UI" panose="020B0502040204020203" pitchFamily="34" charset="0"/>
            </a:endParaRPr>
          </a:p>
          <a:p>
            <a:pPr lvl="0"/>
            <a:r>
              <a:rPr lang="en-US" sz="3600" dirty="0" smtClean="0">
                <a:latin typeface="Segoe UI" panose="020B0502040204020203" pitchFamily="34" charset="0"/>
                <a:cs typeface="Segoe UI" panose="020B0502040204020203" pitchFamily="34" charset="0"/>
              </a:rPr>
              <a:t>Tuberculosis Endemic</a:t>
            </a:r>
            <a:endParaRPr lang="en-US" sz="3600" dirty="0">
              <a:latin typeface="Segoe UI" panose="020B0502040204020203" pitchFamily="34" charset="0"/>
              <a:cs typeface="Segoe UI" panose="020B0502040204020203" pitchFamily="34" charset="0"/>
            </a:endParaRPr>
          </a:p>
        </p:txBody>
      </p:sp>
      <p:sp>
        <p:nvSpPr>
          <p:cNvPr id="30" name="Google Shape;706;p11">
            <a:extLst>
              <a:ext uri="{FF2B5EF4-FFF2-40B4-BE49-F238E27FC236}">
                <a16:creationId xmlns:a16="http://schemas.microsoft.com/office/drawing/2014/main" id="{75EDA9CB-F6F5-47E1-8857-BDE601364160}"/>
              </a:ext>
            </a:extLst>
          </p:cNvPr>
          <p:cNvSpPr txBox="1"/>
          <p:nvPr/>
        </p:nvSpPr>
        <p:spPr>
          <a:xfrm>
            <a:off x="847862" y="6461982"/>
            <a:ext cx="6010138" cy="1800432"/>
          </a:xfrm>
          <a:prstGeom prst="rect">
            <a:avLst/>
          </a:prstGeom>
          <a:noFill/>
          <a:ln>
            <a:noFill/>
          </a:ln>
        </p:spPr>
        <p:txBody>
          <a:bodyPr spcFirstLastPara="1" wrap="square" lIns="137138" tIns="68550" rIns="137138" bIns="68550" anchor="t" anchorCtr="0">
            <a:spAutoFit/>
          </a:bodyPr>
          <a:lstStyle/>
          <a:p>
            <a:r>
              <a:rPr lang="en-US" sz="3600" dirty="0" smtClean="0">
                <a:latin typeface="Segoe UI" panose="020B0502040204020203" pitchFamily="34" charset="0"/>
                <a:cs typeface="Segoe UI" panose="020B0502040204020203" pitchFamily="34" charset="0"/>
              </a:rPr>
              <a:t>Hansen’s Disease Endemic</a:t>
            </a:r>
          </a:p>
          <a:p>
            <a:r>
              <a:rPr lang="en-US" sz="3600" dirty="0" smtClean="0">
                <a:latin typeface="Segoe UI" panose="020B0502040204020203" pitchFamily="34" charset="0"/>
                <a:cs typeface="Segoe UI" panose="020B0502040204020203" pitchFamily="34" charset="0"/>
              </a:rPr>
              <a:t>Chikungunya</a:t>
            </a:r>
          </a:p>
          <a:p>
            <a:r>
              <a:rPr lang="en-US" sz="3600" dirty="0" smtClean="0">
                <a:latin typeface="Segoe UI" panose="020B0502040204020203" pitchFamily="34" charset="0"/>
                <a:cs typeface="Segoe UI" panose="020B0502040204020203" pitchFamily="34" charset="0"/>
              </a:rPr>
              <a:t>Mumps Outbreak</a:t>
            </a:r>
          </a:p>
        </p:txBody>
      </p:sp>
      <p:cxnSp>
        <p:nvCxnSpPr>
          <p:cNvPr id="54" name="Straight Connector 53">
            <a:extLst>
              <a:ext uri="{FF2B5EF4-FFF2-40B4-BE49-F238E27FC236}">
                <a16:creationId xmlns:a16="http://schemas.microsoft.com/office/drawing/2014/main" id="{9D8E0CE4-D302-4674-9AF9-73031320284E}"/>
              </a:ext>
            </a:extLst>
          </p:cNvPr>
          <p:cNvCxnSpPr>
            <a:cxnSpLocks/>
          </p:cNvCxnSpPr>
          <p:nvPr/>
        </p:nvCxnSpPr>
        <p:spPr>
          <a:xfrm>
            <a:off x="513996" y="1328738"/>
            <a:ext cx="9925404"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1C0D6556-867C-4A06-9E15-2984D621CB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43317" y="8979206"/>
            <a:ext cx="2520413" cy="1321682"/>
          </a:xfrm>
          <a:prstGeom prst="rect">
            <a:avLst/>
          </a:prstGeom>
        </p:spPr>
      </p:pic>
      <p:sp>
        <p:nvSpPr>
          <p:cNvPr id="19" name="Rectangle 18">
            <a:extLst>
              <a:ext uri="{FF2B5EF4-FFF2-40B4-BE49-F238E27FC236}">
                <a16:creationId xmlns:a16="http://schemas.microsoft.com/office/drawing/2014/main" id="{D506D199-78BE-4E38-AC5C-565B8130B7F9}"/>
              </a:ext>
            </a:extLst>
          </p:cNvPr>
          <p:cNvSpPr/>
          <p:nvPr/>
        </p:nvSpPr>
        <p:spPr>
          <a:xfrm>
            <a:off x="0" y="9018850"/>
            <a:ext cx="18288000" cy="13147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21" name="Picture 20">
            <a:extLst>
              <a:ext uri="{FF2B5EF4-FFF2-40B4-BE49-F238E27FC236}">
                <a16:creationId xmlns:a16="http://schemas.microsoft.com/office/drawing/2014/main" id="{55D3DF08-E742-4F81-BC58-A3E2A08266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43317" y="9018850"/>
            <a:ext cx="2520413" cy="1321682"/>
          </a:xfrm>
          <a:prstGeom prst="rect">
            <a:avLst/>
          </a:prstGeom>
        </p:spPr>
      </p:pic>
      <p:pic>
        <p:nvPicPr>
          <p:cNvPr id="31" name="Picture 30">
            <a:extLst>
              <a:ext uri="{FF2B5EF4-FFF2-40B4-BE49-F238E27FC236}">
                <a16:creationId xmlns:a16="http://schemas.microsoft.com/office/drawing/2014/main" id="{7DE0C205-D920-4EE6-B923-5CF1254CF7B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744200" y="0"/>
            <a:ext cx="7543799" cy="9018850"/>
          </a:xfrm>
          <a:prstGeom prst="rect">
            <a:avLst/>
          </a:prstGeom>
        </p:spPr>
      </p:pic>
      <p:sp>
        <p:nvSpPr>
          <p:cNvPr id="32" name="Rectangle 31">
            <a:extLst>
              <a:ext uri="{FF2B5EF4-FFF2-40B4-BE49-F238E27FC236}">
                <a16:creationId xmlns:a16="http://schemas.microsoft.com/office/drawing/2014/main" id="{475D23C5-D6FF-4FED-9D8D-2933415F3BD4}"/>
              </a:ext>
            </a:extLst>
          </p:cNvPr>
          <p:cNvSpPr/>
          <p:nvPr/>
        </p:nvSpPr>
        <p:spPr>
          <a:xfrm>
            <a:off x="700532" y="6614628"/>
            <a:ext cx="92606" cy="149513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3" name="Rectangle 32">
            <a:extLst>
              <a:ext uri="{FF2B5EF4-FFF2-40B4-BE49-F238E27FC236}">
                <a16:creationId xmlns:a16="http://schemas.microsoft.com/office/drawing/2014/main" id="{475D23C5-D6FF-4FED-9D8D-2933415F3BD4}"/>
              </a:ext>
            </a:extLst>
          </p:cNvPr>
          <p:cNvSpPr/>
          <p:nvPr/>
        </p:nvSpPr>
        <p:spPr>
          <a:xfrm>
            <a:off x="683624" y="4357373"/>
            <a:ext cx="92606" cy="149513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8811163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1956C98-80CC-47B1-A0F2-AE5CCCF832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43317" y="8979206"/>
            <a:ext cx="2520413" cy="1321682"/>
          </a:xfrm>
          <a:prstGeom prst="rect">
            <a:avLst/>
          </a:prstGeom>
        </p:spPr>
      </p:pic>
      <p:sp>
        <p:nvSpPr>
          <p:cNvPr id="12" name="TextBox 4">
            <a:extLst>
              <a:ext uri="{FF2B5EF4-FFF2-40B4-BE49-F238E27FC236}">
                <a16:creationId xmlns:a16="http://schemas.microsoft.com/office/drawing/2014/main" id="{39D7B9DB-94A3-461A-B7FE-0D21152D2ED5}"/>
              </a:ext>
            </a:extLst>
          </p:cNvPr>
          <p:cNvSpPr txBox="1"/>
          <p:nvPr/>
        </p:nvSpPr>
        <p:spPr>
          <a:xfrm>
            <a:off x="457199" y="592679"/>
            <a:ext cx="16935451" cy="628377"/>
          </a:xfrm>
          <a:prstGeom prst="rect">
            <a:avLst/>
          </a:prstGeom>
        </p:spPr>
        <p:txBody>
          <a:bodyPr wrap="square" lIns="0" tIns="0" rIns="0" bIns="0" rtlCol="0" anchor="t">
            <a:spAutoFit/>
          </a:bodyPr>
          <a:lstStyle/>
          <a:p>
            <a:pPr>
              <a:lnSpc>
                <a:spcPts val="4875"/>
              </a:lnSpc>
            </a:pPr>
            <a:r>
              <a:rPr lang="en-US" sz="4200" spc="375" dirty="0" smtClean="0">
                <a:solidFill>
                  <a:srgbClr val="191919"/>
                </a:solidFill>
                <a:latin typeface="Segoe UI" panose="020B0502040204020203" pitchFamily="34" charset="0"/>
                <a:ea typeface="Segoe UI Black" panose="020B0A02040204020203" pitchFamily="34" charset="0"/>
                <a:cs typeface="Segoe UI" panose="020B0502040204020203" pitchFamily="34" charset="0"/>
              </a:rPr>
              <a:t>Health Outcomes - RMI</a:t>
            </a:r>
            <a:endParaRPr lang="en-US" sz="4200" spc="375" dirty="0">
              <a:solidFill>
                <a:srgbClr val="191919"/>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19" name="Rectangle 18">
            <a:extLst>
              <a:ext uri="{FF2B5EF4-FFF2-40B4-BE49-F238E27FC236}">
                <a16:creationId xmlns:a16="http://schemas.microsoft.com/office/drawing/2014/main" id="{D506D199-78BE-4E38-AC5C-565B8130B7F9}"/>
              </a:ext>
            </a:extLst>
          </p:cNvPr>
          <p:cNvSpPr/>
          <p:nvPr/>
        </p:nvSpPr>
        <p:spPr>
          <a:xfrm>
            <a:off x="0" y="9018850"/>
            <a:ext cx="18288000" cy="13147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20" name="Picture 19">
            <a:extLst>
              <a:ext uri="{FF2B5EF4-FFF2-40B4-BE49-F238E27FC236}">
                <a16:creationId xmlns:a16="http://schemas.microsoft.com/office/drawing/2014/main" id="{55D3DF08-E742-4F81-BC58-A3E2A08266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43317" y="9018850"/>
            <a:ext cx="2520413" cy="1321682"/>
          </a:xfrm>
          <a:prstGeom prst="rect">
            <a:avLst/>
          </a:prstGeom>
        </p:spPr>
      </p:pic>
      <p:sp>
        <p:nvSpPr>
          <p:cNvPr id="2" name="Rectangle 1"/>
          <p:cNvSpPr/>
          <p:nvPr/>
        </p:nvSpPr>
        <p:spPr>
          <a:xfrm>
            <a:off x="13716000" y="0"/>
            <a:ext cx="4572000" cy="90188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2E0ABBA-F619-4354-AAA3-4B32BD00728F}"/>
              </a:ext>
            </a:extLst>
          </p:cNvPr>
          <p:cNvSpPr txBox="1"/>
          <p:nvPr/>
        </p:nvSpPr>
        <p:spPr>
          <a:xfrm>
            <a:off x="952500" y="1432198"/>
            <a:ext cx="12496800" cy="7478970"/>
          </a:xfrm>
          <a:prstGeom prst="rect">
            <a:avLst/>
          </a:prstGeom>
          <a:noFill/>
        </p:spPr>
        <p:txBody>
          <a:bodyPr wrap="square" rtlCol="0">
            <a:spAutoFit/>
          </a:bodyPr>
          <a:lstStyle/>
          <a:p>
            <a:pPr marL="342900" indent="-342900">
              <a:lnSpc>
                <a:spcPct val="200000"/>
              </a:lnSpc>
              <a:spcAft>
                <a:spcPts val="2400"/>
              </a:spcAft>
              <a:buClr>
                <a:schemeClr val="tx2"/>
              </a:buClr>
              <a:buFont typeface="Wingdings" panose="05000000000000000000" pitchFamily="2" charset="2"/>
              <a:buChar char="§"/>
            </a:pPr>
            <a:r>
              <a:rPr lang="en-US" sz="4000" dirty="0" smtClean="0">
                <a:solidFill>
                  <a:schemeClr val="tx2"/>
                </a:solidFill>
                <a:latin typeface="Segoe UI Semibold" panose="020B0702040204020203" pitchFamily="34" charset="0"/>
                <a:cs typeface="Segoe UI Semibold" panose="020B0702040204020203" pitchFamily="34" charset="0"/>
              </a:rPr>
              <a:t>Infant Mortality</a:t>
            </a:r>
            <a:r>
              <a:rPr lang="en-US" sz="4000" b="1" dirty="0" smtClean="0">
                <a:solidFill>
                  <a:schemeClr val="tx2"/>
                </a:solidFill>
                <a:latin typeface="Segoe UI Semilight" panose="020B0402040204020203" pitchFamily="34" charset="0"/>
                <a:cs typeface="Segoe UI Semilight" panose="020B0402040204020203" pitchFamily="34" charset="0"/>
              </a:rPr>
              <a:t>: </a:t>
            </a:r>
            <a:r>
              <a:rPr lang="en-US" sz="4000" dirty="0" smtClean="0">
                <a:latin typeface="Segoe UI Semilight" panose="020B0402040204020203" pitchFamily="34" charset="0"/>
                <a:ea typeface="Segoe UI Black" panose="020B0A02040204020203" pitchFamily="34" charset="0"/>
                <a:cs typeface="Segoe UI Semilight" panose="020B0402040204020203" pitchFamily="34" charset="0"/>
              </a:rPr>
              <a:t>4 – 6 x </a:t>
            </a:r>
            <a:r>
              <a:rPr lang="en-US" sz="4000" dirty="0" smtClean="0">
                <a:latin typeface="Segoe UI Semilight" panose="020B0402040204020203" pitchFamily="34" charset="0"/>
                <a:cs typeface="Segoe UI Semilight" panose="020B0402040204020203" pitchFamily="34" charset="0"/>
              </a:rPr>
              <a:t>United States</a:t>
            </a:r>
          </a:p>
          <a:p>
            <a:pPr marL="342900" indent="-342900">
              <a:lnSpc>
                <a:spcPct val="200000"/>
              </a:lnSpc>
              <a:spcAft>
                <a:spcPts val="2400"/>
              </a:spcAft>
              <a:buClr>
                <a:schemeClr val="tx2"/>
              </a:buClr>
              <a:buFont typeface="Wingdings" panose="05000000000000000000" pitchFamily="2" charset="2"/>
              <a:buChar char="§"/>
            </a:pPr>
            <a:r>
              <a:rPr lang="en-US" sz="4000" dirty="0" smtClean="0">
                <a:solidFill>
                  <a:schemeClr val="tx2"/>
                </a:solidFill>
                <a:latin typeface="Segoe UI Semibold" panose="020B0702040204020203" pitchFamily="34" charset="0"/>
                <a:cs typeface="Segoe UI Semibold" panose="020B0702040204020203" pitchFamily="34" charset="0"/>
              </a:rPr>
              <a:t>Longevity</a:t>
            </a:r>
            <a:r>
              <a:rPr lang="en-US" sz="4000" dirty="0" smtClean="0">
                <a:latin typeface="Segoe UI Semilight" panose="020B0402040204020203" pitchFamily="34" charset="0"/>
                <a:cs typeface="Segoe UI Semilight" panose="020B0402040204020203" pitchFamily="34" charset="0"/>
              </a:rPr>
              <a:t> (United States 78 years)</a:t>
            </a:r>
          </a:p>
          <a:p>
            <a:pPr marL="1714500" lvl="3" indent="-342900">
              <a:lnSpc>
                <a:spcPct val="200000"/>
              </a:lnSpc>
              <a:spcAft>
                <a:spcPts val="2400"/>
              </a:spcAft>
              <a:buClr>
                <a:schemeClr val="tx2"/>
              </a:buClr>
              <a:buFont typeface="Wingdings" panose="05000000000000000000" pitchFamily="2" charset="2"/>
              <a:buChar char="§"/>
            </a:pPr>
            <a:r>
              <a:rPr lang="en-US" sz="4000" dirty="0" smtClean="0">
                <a:latin typeface="Segoe UI Semilight" panose="020B0402040204020203" pitchFamily="34" charset="0"/>
                <a:cs typeface="Segoe UI Semilight" panose="020B0402040204020203" pitchFamily="34" charset="0"/>
              </a:rPr>
              <a:t>RMI – 68 years</a:t>
            </a:r>
          </a:p>
          <a:p>
            <a:pPr marL="342900" indent="-342900">
              <a:lnSpc>
                <a:spcPct val="200000"/>
              </a:lnSpc>
              <a:spcAft>
                <a:spcPts val="2400"/>
              </a:spcAft>
              <a:buClr>
                <a:schemeClr val="tx2"/>
              </a:buClr>
              <a:buFont typeface="Wingdings" panose="05000000000000000000" pitchFamily="2" charset="2"/>
              <a:buChar char="§"/>
            </a:pPr>
            <a:r>
              <a:rPr lang="en-US" sz="4000" dirty="0" smtClean="0">
                <a:solidFill>
                  <a:schemeClr val="tx2"/>
                </a:solidFill>
                <a:latin typeface="Segoe UI Semibold" panose="020B0702040204020203" pitchFamily="34" charset="0"/>
                <a:cs typeface="Segoe UI Semibold" panose="020B0702040204020203" pitchFamily="34" charset="0"/>
              </a:rPr>
              <a:t>Malnutrition</a:t>
            </a:r>
            <a:r>
              <a:rPr lang="en-US" sz="4000" dirty="0" smtClean="0">
                <a:latin typeface="Segoe UI Semilight" panose="020B0402040204020203" pitchFamily="34" charset="0"/>
                <a:cs typeface="Segoe UI Semilight" panose="020B0402040204020203" pitchFamily="34" charset="0"/>
              </a:rPr>
              <a:t> and </a:t>
            </a:r>
            <a:r>
              <a:rPr lang="en-US" sz="4000" dirty="0" smtClean="0">
                <a:solidFill>
                  <a:schemeClr val="tx2"/>
                </a:solidFill>
                <a:latin typeface="Segoe UI Semibold" panose="020B0702040204020203" pitchFamily="34" charset="0"/>
                <a:cs typeface="Segoe UI Semibold" panose="020B0702040204020203" pitchFamily="34" charset="0"/>
              </a:rPr>
              <a:t>Vitamin A deficiency </a:t>
            </a:r>
            <a:r>
              <a:rPr lang="en-US" sz="4000" dirty="0" smtClean="0">
                <a:latin typeface="Segoe UI Semilight" panose="020B0402040204020203" pitchFamily="34" charset="0"/>
                <a:cs typeface="Segoe UI Semilight" panose="020B0402040204020203" pitchFamily="34" charset="0"/>
              </a:rPr>
              <a:t>rates are high</a:t>
            </a:r>
          </a:p>
          <a:p>
            <a:pPr marL="342900" indent="-342900">
              <a:lnSpc>
                <a:spcPct val="200000"/>
              </a:lnSpc>
              <a:spcAft>
                <a:spcPts val="2400"/>
              </a:spcAft>
              <a:buClr>
                <a:schemeClr val="tx2"/>
              </a:buClr>
              <a:buFont typeface="Wingdings" panose="05000000000000000000" pitchFamily="2" charset="2"/>
              <a:buChar char="§"/>
            </a:pPr>
            <a:r>
              <a:rPr lang="en-US" sz="4000" dirty="0" smtClean="0">
                <a:solidFill>
                  <a:schemeClr val="tx2"/>
                </a:solidFill>
                <a:latin typeface="Segoe UI Semibold" panose="020B0702040204020203" pitchFamily="34" charset="0"/>
                <a:cs typeface="Segoe UI Semibold" panose="020B0702040204020203" pitchFamily="34" charset="0"/>
              </a:rPr>
              <a:t>Smoking/ </a:t>
            </a:r>
            <a:r>
              <a:rPr lang="en-US" sz="4000" dirty="0" err="1" smtClean="0">
                <a:solidFill>
                  <a:schemeClr val="tx2"/>
                </a:solidFill>
                <a:latin typeface="Segoe UI Semibold" panose="020B0702040204020203" pitchFamily="34" charset="0"/>
                <a:cs typeface="Segoe UI Semibold" panose="020B0702040204020203" pitchFamily="34" charset="0"/>
              </a:rPr>
              <a:t>ETOH</a:t>
            </a:r>
            <a:r>
              <a:rPr lang="en-US" sz="4000" dirty="0" smtClean="0">
                <a:solidFill>
                  <a:schemeClr val="tx2"/>
                </a:solidFill>
                <a:latin typeface="Segoe UI Semibold" panose="020B0702040204020203" pitchFamily="34" charset="0"/>
                <a:cs typeface="Segoe UI Semibold" panose="020B0702040204020203" pitchFamily="34" charset="0"/>
              </a:rPr>
              <a:t> </a:t>
            </a:r>
            <a:r>
              <a:rPr lang="en-US" sz="4000" dirty="0" smtClean="0">
                <a:latin typeface="Segoe UI Semilight" panose="020B0402040204020203" pitchFamily="34" charset="0"/>
                <a:cs typeface="Segoe UI Semilight" panose="020B0402040204020203" pitchFamily="34" charset="0"/>
              </a:rPr>
              <a:t>rates high</a:t>
            </a:r>
            <a:endParaRPr lang="en-US" sz="4000" dirty="0">
              <a:latin typeface="Segoe UI Semilight" panose="020B0402040204020203" pitchFamily="34" charset="0"/>
              <a:cs typeface="Segoe UI Semilight" panose="020B0402040204020203" pitchFamily="34" charset="0"/>
            </a:endParaRPr>
          </a:p>
        </p:txBody>
      </p:sp>
      <p:cxnSp>
        <p:nvCxnSpPr>
          <p:cNvPr id="6" name="Straight Connector 5"/>
          <p:cNvCxnSpPr/>
          <p:nvPr/>
        </p:nvCxnSpPr>
        <p:spPr>
          <a:xfrm>
            <a:off x="457199" y="1432198"/>
            <a:ext cx="1249680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32747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011077" y="2802483"/>
            <a:ext cx="9288117" cy="4953000"/>
          </a:xfrm>
          <a:prstGeom prst="round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3"/>
          <p:cNvSpPr txBox="1"/>
          <p:nvPr/>
        </p:nvSpPr>
        <p:spPr>
          <a:xfrm>
            <a:off x="8035511" y="4647251"/>
            <a:ext cx="9303578" cy="1475532"/>
          </a:xfrm>
          <a:prstGeom prst="rect">
            <a:avLst/>
          </a:prstGeom>
        </p:spPr>
        <p:txBody>
          <a:bodyPr wrap="square" lIns="0" tIns="0" rIns="0" bIns="0" rtlCol="0" anchor="t">
            <a:spAutoFit/>
          </a:bodyPr>
          <a:lstStyle/>
          <a:p>
            <a:pPr marL="0" lvl="0" indent="0" algn="ctr">
              <a:lnSpc>
                <a:spcPts val="10000"/>
              </a:lnSpc>
              <a:spcBef>
                <a:spcPct val="0"/>
              </a:spcBef>
            </a:pPr>
            <a:r>
              <a:rPr lang="en-US" sz="17300" b="1" u="none" dirty="0" err="1" smtClean="0">
                <a:solidFill>
                  <a:srgbClr val="032F44"/>
                </a:solidFill>
                <a:latin typeface="Georgia" panose="02040502050405020303" pitchFamily="18" charset="0"/>
              </a:rPr>
              <a:t>Iakwe</a:t>
            </a:r>
            <a:r>
              <a:rPr lang="en-US" sz="17300" b="1" u="none" dirty="0" smtClean="0">
                <a:solidFill>
                  <a:srgbClr val="032F44"/>
                </a:solidFill>
                <a:latin typeface="Georgia" panose="02040502050405020303" pitchFamily="18" charset="0"/>
              </a:rPr>
              <a:t>!</a:t>
            </a:r>
          </a:p>
        </p:txBody>
      </p:sp>
      <p:sp>
        <p:nvSpPr>
          <p:cNvPr id="10" name="AutoShape 10"/>
          <p:cNvSpPr/>
          <p:nvPr/>
        </p:nvSpPr>
        <p:spPr>
          <a:xfrm>
            <a:off x="8050972" y="9149628"/>
            <a:ext cx="9208328" cy="32472"/>
          </a:xfrm>
          <a:prstGeom prst="rect">
            <a:avLst/>
          </a:prstGeom>
          <a:solidFill>
            <a:srgbClr val="E8E8E8"/>
          </a:solidFill>
        </p:spPr>
      </p:sp>
      <p:pic>
        <p:nvPicPr>
          <p:cNvPr id="16" name="Picture 15">
            <a:extLst>
              <a:ext uri="{FF2B5EF4-FFF2-40B4-BE49-F238E27FC236}">
                <a16:creationId xmlns:a16="http://schemas.microsoft.com/office/drawing/2014/main" id="{E9A57B11-4A8C-4410-8499-AA8C5B9229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535400" y="9210035"/>
            <a:ext cx="1981092" cy="1038865"/>
          </a:xfrm>
          <a:prstGeom prst="rect">
            <a:avLst/>
          </a:prstGeom>
        </p:spPr>
      </p:pic>
      <p:pic>
        <p:nvPicPr>
          <p:cNvPr id="20" name="Picture 19">
            <a:extLst>
              <a:ext uri="{FF2B5EF4-FFF2-40B4-BE49-F238E27FC236}">
                <a16:creationId xmlns:a16="http://schemas.microsoft.com/office/drawing/2014/main" id="{C5B59EA8-526D-46C0-B5EF-8D168F56709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06782" y="780001"/>
            <a:ext cx="6877646" cy="8997965"/>
          </a:xfrm>
          <a:prstGeom prst="rect">
            <a:avLst/>
          </a:prstGeom>
          <a:effectLst/>
        </p:spPr>
      </p:pic>
      <p:sp>
        <p:nvSpPr>
          <p:cNvPr id="11" name="Rectangle 10">
            <a:extLst>
              <a:ext uri="{FF2B5EF4-FFF2-40B4-BE49-F238E27FC236}">
                <a16:creationId xmlns:a16="http://schemas.microsoft.com/office/drawing/2014/main" id="{CC24DF5F-4B4A-4E84-AF3E-55A953512CC1}"/>
              </a:ext>
            </a:extLst>
          </p:cNvPr>
          <p:cNvSpPr/>
          <p:nvPr/>
        </p:nvSpPr>
        <p:spPr>
          <a:xfrm>
            <a:off x="306782" y="780001"/>
            <a:ext cx="6877646" cy="8997965"/>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8084692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928886" y="5600700"/>
            <a:ext cx="9545981" cy="2428874"/>
          </a:xfrm>
          <a:prstGeom prst="roundRect">
            <a:avLst/>
          </a:prstGeom>
          <a:solidFill>
            <a:srgbClr val="EBEBEB"/>
          </a:solidFill>
        </p:spPr>
      </p:sp>
      <p:sp>
        <p:nvSpPr>
          <p:cNvPr id="3" name="TextBox 3"/>
          <p:cNvSpPr txBox="1"/>
          <p:nvPr/>
        </p:nvSpPr>
        <p:spPr>
          <a:xfrm>
            <a:off x="1066800" y="5895736"/>
            <a:ext cx="9408067" cy="1838801"/>
          </a:xfrm>
          <a:prstGeom prst="roundRect">
            <a:avLst/>
          </a:prstGeom>
        </p:spPr>
        <p:txBody>
          <a:bodyPr wrap="square" lIns="0" tIns="0" rIns="0" bIns="0" rtlCol="0" anchor="t">
            <a:spAutoFit/>
          </a:bodyPr>
          <a:lstStyle/>
          <a:p>
            <a:pPr algn="ctr" defTabSz="914445">
              <a:spcBef>
                <a:spcPct val="0"/>
              </a:spcBef>
            </a:pPr>
            <a:r>
              <a:rPr lang="en-US" sz="3600" dirty="0">
                <a:solidFill>
                  <a:srgbClr val="191919"/>
                </a:solidFill>
                <a:latin typeface="Segoe UI Semilight" panose="020B0402040204020203" pitchFamily="34" charset="0"/>
                <a:cs typeface="Segoe UI Semilight" panose="020B0402040204020203" pitchFamily="34" charset="0"/>
              </a:rPr>
              <a:t>National data unavailable due to aggregation issues, but state and territory data show disparities in life expectancy</a:t>
            </a:r>
            <a:r>
              <a:rPr lang="en-US" sz="2100" dirty="0">
                <a:solidFill>
                  <a:srgbClr val="191919"/>
                </a:solidFill>
                <a:latin typeface="Segoe UI Semilight" panose="020B0402040204020203" pitchFamily="34" charset="0"/>
                <a:cs typeface="Segoe UI Semilight" panose="020B0402040204020203" pitchFamily="34" charset="0"/>
              </a:rPr>
              <a:t>.</a:t>
            </a:r>
          </a:p>
        </p:txBody>
      </p:sp>
      <p:sp>
        <p:nvSpPr>
          <p:cNvPr id="4" name="TextBox 4"/>
          <p:cNvSpPr txBox="1"/>
          <p:nvPr/>
        </p:nvSpPr>
        <p:spPr>
          <a:xfrm>
            <a:off x="478970" y="631340"/>
            <a:ext cx="6762980" cy="683970"/>
          </a:xfrm>
          <a:prstGeom prst="rect">
            <a:avLst/>
          </a:prstGeom>
        </p:spPr>
        <p:txBody>
          <a:bodyPr lIns="0" tIns="0" rIns="0" bIns="0" rtlCol="0" anchor="t">
            <a:spAutoFit/>
          </a:bodyPr>
          <a:lstStyle/>
          <a:p>
            <a:pPr defTabSz="914445">
              <a:lnSpc>
                <a:spcPts val="5265"/>
              </a:lnSpc>
            </a:pPr>
            <a:r>
              <a:rPr lang="en-US" sz="4800" dirty="0">
                <a:latin typeface="Segoe UI" panose="020B0502040204020203" pitchFamily="34" charset="0"/>
                <a:ea typeface="+mj-ea"/>
                <a:cs typeface="Segoe UI" panose="020B0502040204020203" pitchFamily="34" charset="0"/>
              </a:rPr>
              <a:t>Life Expectancy</a:t>
            </a:r>
          </a:p>
        </p:txBody>
      </p:sp>
      <p:pic>
        <p:nvPicPr>
          <p:cNvPr id="6" name="Picture 5">
            <a:extLst>
              <a:ext uri="{FF2B5EF4-FFF2-40B4-BE49-F238E27FC236}">
                <a16:creationId xmlns:a16="http://schemas.microsoft.com/office/drawing/2014/main" id="{402130BF-E1C9-4592-9566-32889ECF67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708233" y="8229602"/>
            <a:ext cx="1465220" cy="76834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60727" y="190500"/>
            <a:ext cx="6628478" cy="8555301"/>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1716532432"/>
              </p:ext>
            </p:extLst>
          </p:nvPr>
        </p:nvGraphicFramePr>
        <p:xfrm>
          <a:off x="1066802" y="2472518"/>
          <a:ext cx="9408065" cy="2486025"/>
        </p:xfrm>
        <a:graphic>
          <a:graphicData uri="http://schemas.openxmlformats.org/drawingml/2006/table">
            <a:tbl>
              <a:tblPr firstRow="1" bandRow="1">
                <a:tableStyleId>{21E4AEA4-8DFA-4A89-87EB-49C32662AFE0}</a:tableStyleId>
              </a:tblPr>
              <a:tblGrid>
                <a:gridCol w="2786871">
                  <a:extLst>
                    <a:ext uri="{9D8B030D-6E8A-4147-A177-3AD203B41FA5}">
                      <a16:colId xmlns:a16="http://schemas.microsoft.com/office/drawing/2014/main" val="20000"/>
                    </a:ext>
                  </a:extLst>
                </a:gridCol>
                <a:gridCol w="3656208">
                  <a:extLst>
                    <a:ext uri="{9D8B030D-6E8A-4147-A177-3AD203B41FA5}">
                      <a16:colId xmlns:a16="http://schemas.microsoft.com/office/drawing/2014/main" val="20001"/>
                    </a:ext>
                  </a:extLst>
                </a:gridCol>
                <a:gridCol w="2964986">
                  <a:extLst>
                    <a:ext uri="{9D8B030D-6E8A-4147-A177-3AD203B41FA5}">
                      <a16:colId xmlns:a16="http://schemas.microsoft.com/office/drawing/2014/main" val="20002"/>
                    </a:ext>
                  </a:extLst>
                </a:gridCol>
              </a:tblGrid>
              <a:tr h="1598160">
                <a:tc>
                  <a:txBody>
                    <a:bodyPr/>
                    <a:lstStyle/>
                    <a:p>
                      <a:pPr algn="ctr"/>
                      <a:r>
                        <a:rPr lang="en-US" sz="3300" dirty="0">
                          <a:latin typeface="Segoe UI Semibold" panose="020B0702040204020203" pitchFamily="34" charset="0"/>
                          <a:cs typeface="Segoe UI Semibold" panose="020B0702040204020203" pitchFamily="34" charset="0"/>
                        </a:rPr>
                        <a:t>Pacific Islander</a:t>
                      </a:r>
                    </a:p>
                  </a:txBody>
                  <a:tcPr marL="125717" marR="125717" marT="62859" marB="62859" anchor="ctr">
                    <a:solidFill>
                      <a:schemeClr val="tx2"/>
                    </a:solidFill>
                  </a:tcPr>
                </a:tc>
                <a:tc>
                  <a:txBody>
                    <a:bodyPr/>
                    <a:lstStyle/>
                    <a:p>
                      <a:pPr algn="ctr"/>
                      <a:r>
                        <a:rPr lang="en-US" sz="3300" dirty="0">
                          <a:latin typeface="Segoe UI Semibold" panose="020B0702040204020203" pitchFamily="34" charset="0"/>
                          <a:cs typeface="Segoe UI Semibold" panose="020B0702040204020203" pitchFamily="34" charset="0"/>
                        </a:rPr>
                        <a:t>White, </a:t>
                      </a:r>
                    </a:p>
                    <a:p>
                      <a:pPr algn="ctr"/>
                      <a:r>
                        <a:rPr lang="en-US" sz="3300" dirty="0">
                          <a:latin typeface="Segoe UI Semibold" panose="020B0702040204020203" pitchFamily="34" charset="0"/>
                          <a:cs typeface="Segoe UI Semibold" panose="020B0702040204020203" pitchFamily="34" charset="0"/>
                        </a:rPr>
                        <a:t>non-Hispanic</a:t>
                      </a:r>
                    </a:p>
                  </a:txBody>
                  <a:tcPr marL="125717" marR="125717" marT="62859" marB="62859" anchor="ctr">
                    <a:solidFill>
                      <a:schemeClr val="tx2"/>
                    </a:solidFill>
                  </a:tcPr>
                </a:tc>
                <a:tc>
                  <a:txBody>
                    <a:bodyPr/>
                    <a:lstStyle/>
                    <a:p>
                      <a:pPr algn="ctr"/>
                      <a:r>
                        <a:rPr lang="en-US" sz="3300" dirty="0">
                          <a:latin typeface="Segoe UI Semibold" panose="020B0702040204020203" pitchFamily="34" charset="0"/>
                          <a:cs typeface="Segoe UI Semibold" panose="020B0702040204020203" pitchFamily="34" charset="0"/>
                        </a:rPr>
                        <a:t>US total population</a:t>
                      </a:r>
                    </a:p>
                  </a:txBody>
                  <a:tcPr marL="125717" marR="125717" marT="62859" marB="62859" anchor="ctr">
                    <a:solidFill>
                      <a:schemeClr val="tx2"/>
                    </a:solidFill>
                  </a:tcPr>
                </a:tc>
                <a:extLst>
                  <a:ext uri="{0D108BD9-81ED-4DB2-BD59-A6C34878D82A}">
                    <a16:rowId xmlns:a16="http://schemas.microsoft.com/office/drawing/2014/main" val="10000"/>
                  </a:ext>
                </a:extLst>
              </a:tr>
              <a:tr h="887865">
                <a:tc>
                  <a:txBody>
                    <a:bodyPr/>
                    <a:lstStyle/>
                    <a:p>
                      <a:pPr algn="ctr"/>
                      <a:r>
                        <a:rPr lang="en-US" sz="3300" dirty="0">
                          <a:latin typeface="Segoe UI Semibold" panose="020B0702040204020203" pitchFamily="34" charset="0"/>
                          <a:cs typeface="Segoe UI Semibold" panose="020B0702040204020203" pitchFamily="34" charset="0"/>
                        </a:rPr>
                        <a:t>68.3 years</a:t>
                      </a:r>
                    </a:p>
                  </a:txBody>
                  <a:tcPr marL="125717" marR="125717" marT="62859" marB="62859" anchor="ctr">
                    <a:solidFill>
                      <a:schemeClr val="tx2">
                        <a:lumMod val="60000"/>
                        <a:lumOff val="40000"/>
                        <a:alpha val="25000"/>
                      </a:schemeClr>
                    </a:solidFill>
                  </a:tcPr>
                </a:tc>
                <a:tc>
                  <a:txBody>
                    <a:bodyPr/>
                    <a:lstStyle/>
                    <a:p>
                      <a:pPr algn="ctr"/>
                      <a:r>
                        <a:rPr lang="en-US" sz="3300" dirty="0">
                          <a:latin typeface="Segoe UI Semibold" panose="020B0702040204020203" pitchFamily="34" charset="0"/>
                          <a:cs typeface="Segoe UI Semibold" panose="020B0702040204020203" pitchFamily="34" charset="0"/>
                        </a:rPr>
                        <a:t>79 years</a:t>
                      </a:r>
                    </a:p>
                  </a:txBody>
                  <a:tcPr marL="125717" marR="125717" marT="62859" marB="62859" anchor="ctr">
                    <a:solidFill>
                      <a:schemeClr val="tx2">
                        <a:lumMod val="60000"/>
                        <a:lumOff val="40000"/>
                        <a:alpha val="25000"/>
                      </a:schemeClr>
                    </a:solidFill>
                  </a:tcPr>
                </a:tc>
                <a:tc>
                  <a:txBody>
                    <a:bodyPr/>
                    <a:lstStyle/>
                    <a:p>
                      <a:pPr algn="ctr"/>
                      <a:r>
                        <a:rPr lang="en-US" sz="3300" dirty="0">
                          <a:latin typeface="Segoe UI Semibold" panose="020B0702040204020203" pitchFamily="34" charset="0"/>
                          <a:cs typeface="Segoe UI Semibold" panose="020B0702040204020203" pitchFamily="34" charset="0"/>
                        </a:rPr>
                        <a:t>78.8 years</a:t>
                      </a:r>
                    </a:p>
                  </a:txBody>
                  <a:tcPr marL="125717" marR="125717" marT="62859" marB="62859" anchor="ctr">
                    <a:solidFill>
                      <a:schemeClr val="tx2">
                        <a:lumMod val="60000"/>
                        <a:lumOff val="40000"/>
                        <a:alpha val="25000"/>
                      </a:schemeClr>
                    </a:solidFill>
                  </a:tcPr>
                </a:tc>
                <a:extLst>
                  <a:ext uri="{0D108BD9-81ED-4DB2-BD59-A6C34878D82A}">
                    <a16:rowId xmlns:a16="http://schemas.microsoft.com/office/drawing/2014/main" val="10001"/>
                  </a:ext>
                </a:extLst>
              </a:tr>
            </a:tbl>
          </a:graphicData>
        </a:graphic>
      </p:graphicFrame>
      <p:sp>
        <p:nvSpPr>
          <p:cNvPr id="9" name="Rectangle 8">
            <a:extLst>
              <a:ext uri="{FF2B5EF4-FFF2-40B4-BE49-F238E27FC236}">
                <a16:creationId xmlns:a16="http://schemas.microsoft.com/office/drawing/2014/main" id="{D506D199-78BE-4E38-AC5C-565B8130B7F9}"/>
              </a:ext>
            </a:extLst>
          </p:cNvPr>
          <p:cNvSpPr/>
          <p:nvPr/>
        </p:nvSpPr>
        <p:spPr>
          <a:xfrm>
            <a:off x="0" y="9018850"/>
            <a:ext cx="18288000" cy="13147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1" name="Picture 10">
            <a:extLst>
              <a:ext uri="{FF2B5EF4-FFF2-40B4-BE49-F238E27FC236}">
                <a16:creationId xmlns:a16="http://schemas.microsoft.com/office/drawing/2014/main" id="{55D3DF08-E742-4F81-BC58-A3E2A08266D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743317" y="9018850"/>
            <a:ext cx="2520413" cy="1321682"/>
          </a:xfrm>
          <a:prstGeom prst="rect">
            <a:avLst/>
          </a:prstGeom>
        </p:spPr>
      </p:pic>
      <p:cxnSp>
        <p:nvCxnSpPr>
          <p:cNvPr id="12" name="Straight Connector 11">
            <a:extLst>
              <a:ext uri="{FF2B5EF4-FFF2-40B4-BE49-F238E27FC236}">
                <a16:creationId xmlns:a16="http://schemas.microsoft.com/office/drawing/2014/main" id="{3808D92B-7A39-4DF7-8181-6658A8F9F9B4}"/>
              </a:ext>
            </a:extLst>
          </p:cNvPr>
          <p:cNvCxnSpPr>
            <a:cxnSpLocks/>
          </p:cNvCxnSpPr>
          <p:nvPr/>
        </p:nvCxnSpPr>
        <p:spPr>
          <a:xfrm flipV="1">
            <a:off x="457199" y="1315310"/>
            <a:ext cx="10591801" cy="13428"/>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CC24DF5F-4B4A-4E84-AF3E-55A953512CC1}"/>
              </a:ext>
            </a:extLst>
          </p:cNvPr>
          <p:cNvSpPr/>
          <p:nvPr/>
        </p:nvSpPr>
        <p:spPr>
          <a:xfrm>
            <a:off x="11353800" y="190500"/>
            <a:ext cx="6635405" cy="8534400"/>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3532023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11468276" y="1470288"/>
            <a:ext cx="4762324" cy="136227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1879691" y="1540336"/>
            <a:ext cx="6883309" cy="136227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4A51A454-7983-4873-A542-493FCBAD75A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562977" y="9258302"/>
            <a:ext cx="1953626" cy="1024463"/>
          </a:xfrm>
          <a:prstGeom prst="rect">
            <a:avLst/>
          </a:prstGeom>
        </p:spPr>
      </p:pic>
      <p:sp>
        <p:nvSpPr>
          <p:cNvPr id="15" name="TextBox 4">
            <a:extLst>
              <a:ext uri="{FF2B5EF4-FFF2-40B4-BE49-F238E27FC236}">
                <a16:creationId xmlns:a16="http://schemas.microsoft.com/office/drawing/2014/main" id="{3F47E938-8C24-4642-8201-52E7B74D2212}"/>
              </a:ext>
            </a:extLst>
          </p:cNvPr>
          <p:cNvSpPr txBox="1"/>
          <p:nvPr/>
        </p:nvSpPr>
        <p:spPr>
          <a:xfrm>
            <a:off x="513997" y="592679"/>
            <a:ext cx="11433731" cy="645498"/>
          </a:xfrm>
          <a:prstGeom prst="rect">
            <a:avLst/>
          </a:prstGeom>
        </p:spPr>
        <p:txBody>
          <a:bodyPr lIns="0" tIns="0" rIns="0" bIns="0" rtlCol="0" anchor="t">
            <a:spAutoFit/>
          </a:bodyPr>
          <a:lstStyle/>
          <a:p>
            <a:pPr>
              <a:lnSpc>
                <a:spcPts val="4875"/>
              </a:lnSpc>
            </a:pPr>
            <a:r>
              <a:rPr lang="en-US" sz="6000" spc="375" dirty="0" smtClean="0">
                <a:solidFill>
                  <a:srgbClr val="191919"/>
                </a:solidFill>
                <a:latin typeface="Segoe UI" panose="020B0502040204020203" pitchFamily="34" charset="0"/>
                <a:cs typeface="Segoe UI" panose="020B0502040204020203" pitchFamily="34" charset="0"/>
              </a:rPr>
              <a:t>Health Disparities</a:t>
            </a:r>
            <a:endParaRPr lang="en-US" sz="6000" spc="375" dirty="0">
              <a:solidFill>
                <a:srgbClr val="191919"/>
              </a:solidFill>
              <a:latin typeface="Segoe UI" panose="020B0502040204020203" pitchFamily="34" charset="0"/>
              <a:cs typeface="Segoe UI" panose="020B0502040204020203" pitchFamily="34" charset="0"/>
            </a:endParaRPr>
          </a:p>
        </p:txBody>
      </p:sp>
      <p:sp>
        <p:nvSpPr>
          <p:cNvPr id="3" name="Rectangle 2">
            <a:extLst>
              <a:ext uri="{FF2B5EF4-FFF2-40B4-BE49-F238E27FC236}">
                <a16:creationId xmlns:a16="http://schemas.microsoft.com/office/drawing/2014/main" id="{B250AD75-8AC7-44E2-8960-BCB67C3CED5E}"/>
              </a:ext>
            </a:extLst>
          </p:cNvPr>
          <p:cNvSpPr/>
          <p:nvPr/>
        </p:nvSpPr>
        <p:spPr>
          <a:xfrm>
            <a:off x="7017599" y="6763306"/>
            <a:ext cx="982980" cy="229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Segoe UI Semibold" panose="020B0702040204020203" pitchFamily="34" charset="0"/>
              <a:cs typeface="Segoe UI Semibold" panose="020B0702040204020203" pitchFamily="34" charset="0"/>
            </a:endParaRPr>
          </a:p>
        </p:txBody>
      </p:sp>
      <p:cxnSp>
        <p:nvCxnSpPr>
          <p:cNvPr id="32" name="Straight Connector 31">
            <a:extLst>
              <a:ext uri="{FF2B5EF4-FFF2-40B4-BE49-F238E27FC236}">
                <a16:creationId xmlns:a16="http://schemas.microsoft.com/office/drawing/2014/main" id="{85FC99CB-F881-42E5-939F-25E3A23E3ACE}"/>
              </a:ext>
            </a:extLst>
          </p:cNvPr>
          <p:cNvCxnSpPr>
            <a:cxnSpLocks/>
          </p:cNvCxnSpPr>
          <p:nvPr/>
        </p:nvCxnSpPr>
        <p:spPr>
          <a:xfrm>
            <a:off x="513997" y="1328738"/>
            <a:ext cx="17488255"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aphicFrame>
        <p:nvGraphicFramePr>
          <p:cNvPr id="8" name="Object 7"/>
          <p:cNvGraphicFramePr>
            <a:graphicFrameLocks noChangeAspect="1"/>
          </p:cNvGraphicFramePr>
          <p:nvPr>
            <p:extLst>
              <p:ext uri="{D42A27DB-BD31-4B8C-83A1-F6EECF244321}">
                <p14:modId xmlns:p14="http://schemas.microsoft.com/office/powerpoint/2010/main" val="1920548481"/>
              </p:ext>
            </p:extLst>
          </p:nvPr>
        </p:nvGraphicFramePr>
        <p:xfrm>
          <a:off x="1185606" y="3746113"/>
          <a:ext cx="980755" cy="953648"/>
        </p:xfrm>
        <a:graphic>
          <a:graphicData uri="http://schemas.openxmlformats.org/presentationml/2006/ole">
            <mc:AlternateContent xmlns:mc="http://schemas.openxmlformats.org/markup-compatibility/2006">
              <mc:Choice xmlns:v="urn:schemas-microsoft-com:vml" Requires="v">
                <p:oleObj spid="_x0000_s4333" name="Image" r:id="rId5" imgW="6501240" imgH="6171120" progId="Photoshop.Image.13">
                  <p:embed/>
                </p:oleObj>
              </mc:Choice>
              <mc:Fallback>
                <p:oleObj name="Image" r:id="rId5" imgW="6501240" imgH="6171120" progId="Photoshop.Image.13">
                  <p:embed/>
                  <p:pic>
                    <p:nvPicPr>
                      <p:cNvPr id="7" name="Object 6"/>
                      <p:cNvPicPr/>
                      <p:nvPr/>
                    </p:nvPicPr>
                    <p:blipFill>
                      <a:blip r:embed="rId6"/>
                      <a:stretch>
                        <a:fillRect/>
                      </a:stretch>
                    </p:blipFill>
                    <p:spPr>
                      <a:xfrm>
                        <a:off x="1185606" y="3746113"/>
                        <a:ext cx="980755" cy="953648"/>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108056569"/>
              </p:ext>
            </p:extLst>
          </p:nvPr>
        </p:nvGraphicFramePr>
        <p:xfrm>
          <a:off x="3592985" y="7473665"/>
          <a:ext cx="1144752" cy="1037901"/>
        </p:xfrm>
        <a:graphic>
          <a:graphicData uri="http://schemas.openxmlformats.org/presentationml/2006/ole">
            <mc:AlternateContent xmlns:mc="http://schemas.openxmlformats.org/markup-compatibility/2006">
              <mc:Choice xmlns:v="urn:schemas-microsoft-com:vml" Requires="v">
                <p:oleObj spid="_x0000_s4334" name="Image" r:id="rId7" imgW="5942520" imgH="6501240" progId="Photoshop.Image.13">
                  <p:embed/>
                </p:oleObj>
              </mc:Choice>
              <mc:Fallback>
                <p:oleObj name="Image" r:id="rId7" imgW="5942520" imgH="6501240" progId="Photoshop.Image.13">
                  <p:embed/>
                  <p:pic>
                    <p:nvPicPr>
                      <p:cNvPr id="8" name="Object 7"/>
                      <p:cNvPicPr/>
                      <p:nvPr/>
                    </p:nvPicPr>
                    <p:blipFill>
                      <a:blip r:embed="rId8"/>
                      <a:stretch>
                        <a:fillRect/>
                      </a:stretch>
                    </p:blipFill>
                    <p:spPr>
                      <a:xfrm>
                        <a:off x="3592985" y="7473665"/>
                        <a:ext cx="1144752" cy="1037901"/>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045820775"/>
              </p:ext>
            </p:extLst>
          </p:nvPr>
        </p:nvGraphicFramePr>
        <p:xfrm>
          <a:off x="10210800" y="1668250"/>
          <a:ext cx="928556" cy="935868"/>
        </p:xfrm>
        <a:graphic>
          <a:graphicData uri="http://schemas.openxmlformats.org/presentationml/2006/ole">
            <mc:AlternateContent xmlns:mc="http://schemas.openxmlformats.org/markup-compatibility/2006">
              <mc:Choice xmlns:v="urn:schemas-microsoft-com:vml" Requires="v">
                <p:oleObj spid="_x0000_s4335" name="Image" r:id="rId9" imgW="6450480" imgH="6501240" progId="Photoshop.Image.13">
                  <p:embed/>
                </p:oleObj>
              </mc:Choice>
              <mc:Fallback>
                <p:oleObj name="Image" r:id="rId9" imgW="6450480" imgH="6501240" progId="Photoshop.Image.13">
                  <p:embed/>
                  <p:pic>
                    <p:nvPicPr>
                      <p:cNvPr id="9" name="Object 8"/>
                      <p:cNvPicPr/>
                      <p:nvPr/>
                    </p:nvPicPr>
                    <p:blipFill>
                      <a:blip r:embed="rId10"/>
                      <a:stretch>
                        <a:fillRect/>
                      </a:stretch>
                    </p:blipFill>
                    <p:spPr>
                      <a:xfrm>
                        <a:off x="10210800" y="1668250"/>
                        <a:ext cx="928556" cy="935868"/>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464236902"/>
              </p:ext>
            </p:extLst>
          </p:nvPr>
        </p:nvGraphicFramePr>
        <p:xfrm>
          <a:off x="1335393" y="5430233"/>
          <a:ext cx="928556" cy="1020239"/>
        </p:xfrm>
        <a:graphic>
          <a:graphicData uri="http://schemas.openxmlformats.org/presentationml/2006/ole">
            <mc:AlternateContent xmlns:mc="http://schemas.openxmlformats.org/markup-compatibility/2006">
              <mc:Choice xmlns:v="urn:schemas-microsoft-com:vml" Requires="v">
                <p:oleObj spid="_x0000_s4336" name="Image" r:id="rId11" imgW="5917320" imgH="6501240" progId="Photoshop.Image.13">
                  <p:embed/>
                </p:oleObj>
              </mc:Choice>
              <mc:Fallback>
                <p:oleObj name="Image" r:id="rId11" imgW="5917320" imgH="6501240" progId="Photoshop.Image.13">
                  <p:embed/>
                  <p:pic>
                    <p:nvPicPr>
                      <p:cNvPr id="10" name="Object 9"/>
                      <p:cNvPicPr/>
                      <p:nvPr/>
                    </p:nvPicPr>
                    <p:blipFill>
                      <a:blip r:embed="rId12"/>
                      <a:stretch>
                        <a:fillRect/>
                      </a:stretch>
                    </p:blipFill>
                    <p:spPr>
                      <a:xfrm>
                        <a:off x="1335393" y="5430233"/>
                        <a:ext cx="928556" cy="1020239"/>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358650375"/>
              </p:ext>
            </p:extLst>
          </p:nvPr>
        </p:nvGraphicFramePr>
        <p:xfrm>
          <a:off x="676197" y="1645551"/>
          <a:ext cx="1011749" cy="1011749"/>
        </p:xfrm>
        <a:graphic>
          <a:graphicData uri="http://schemas.openxmlformats.org/presentationml/2006/ole">
            <mc:AlternateContent xmlns:mc="http://schemas.openxmlformats.org/markup-compatibility/2006">
              <mc:Choice xmlns:v="urn:schemas-microsoft-com:vml" Requires="v">
                <p:oleObj spid="_x0000_s4337" name="Image" r:id="rId13" imgW="6501240" imgH="6501240" progId="Photoshop.Image.13">
                  <p:embed/>
                </p:oleObj>
              </mc:Choice>
              <mc:Fallback>
                <p:oleObj name="Image" r:id="rId13" imgW="6501240" imgH="6501240" progId="Photoshop.Image.13">
                  <p:embed/>
                  <p:pic>
                    <p:nvPicPr>
                      <p:cNvPr id="11" name="Object 10"/>
                      <p:cNvPicPr/>
                      <p:nvPr/>
                    </p:nvPicPr>
                    <p:blipFill>
                      <a:blip r:embed="rId14"/>
                      <a:stretch>
                        <a:fillRect/>
                      </a:stretch>
                    </p:blipFill>
                    <p:spPr>
                      <a:xfrm>
                        <a:off x="676197" y="1645551"/>
                        <a:ext cx="1011749" cy="1011749"/>
                      </a:xfrm>
                      <a:prstGeom prst="rect">
                        <a:avLst/>
                      </a:prstGeom>
                    </p:spPr>
                  </p:pic>
                </p:oleObj>
              </mc:Fallback>
            </mc:AlternateContent>
          </a:graphicData>
        </a:graphic>
      </p:graphicFrame>
      <p:sp>
        <p:nvSpPr>
          <p:cNvPr id="13" name="TextBox 12"/>
          <p:cNvSpPr txBox="1"/>
          <p:nvPr/>
        </p:nvSpPr>
        <p:spPr>
          <a:xfrm>
            <a:off x="2016866" y="1797482"/>
            <a:ext cx="6912338" cy="830997"/>
          </a:xfrm>
          <a:prstGeom prst="rect">
            <a:avLst/>
          </a:prstGeom>
          <a:noFill/>
        </p:spPr>
        <p:txBody>
          <a:bodyPr wrap="square" rtlCol="0">
            <a:spAutoFit/>
          </a:bodyPr>
          <a:lstStyle/>
          <a:p>
            <a:r>
              <a:rPr lang="en-US" sz="2400" dirty="0" smtClean="0">
                <a:solidFill>
                  <a:schemeClr val="accent1">
                    <a:lumMod val="50000"/>
                  </a:schemeClr>
                </a:solidFill>
                <a:latin typeface="Segoe UI Semibold" panose="020B0702040204020203" pitchFamily="34" charset="0"/>
                <a:cs typeface="Segoe UI Semibold" panose="020B0702040204020203" pitchFamily="34" charset="0"/>
              </a:rPr>
              <a:t>9 HEALTH SCREENINGS </a:t>
            </a:r>
            <a:r>
              <a:rPr lang="en-US" sz="2400" dirty="0" smtClean="0">
                <a:solidFill>
                  <a:schemeClr val="accent1">
                    <a:lumMod val="50000"/>
                  </a:schemeClr>
                </a:solidFill>
                <a:latin typeface="Segoe UI" panose="020B0502040204020203" pitchFamily="34" charset="0"/>
                <a:cs typeface="Segoe UI" panose="020B0502040204020203" pitchFamily="34" charset="0"/>
              </a:rPr>
              <a:t>BY UAMS, CONDUCTED PRIMARILY IN CHURCHES,</a:t>
            </a:r>
            <a:r>
              <a:rPr lang="en-US" sz="2400" dirty="0">
                <a:solidFill>
                  <a:schemeClr val="accent1">
                    <a:lumMod val="50000"/>
                  </a:schemeClr>
                </a:solidFill>
                <a:latin typeface="Segoe UI" panose="020B0502040204020203" pitchFamily="34" charset="0"/>
                <a:cs typeface="Segoe UI" panose="020B0502040204020203" pitchFamily="34" charset="0"/>
              </a:rPr>
              <a:t> </a:t>
            </a:r>
            <a:r>
              <a:rPr lang="en-US" sz="2400" dirty="0">
                <a:solidFill>
                  <a:schemeClr val="accent1">
                    <a:lumMod val="50000"/>
                  </a:schemeClr>
                </a:solidFill>
                <a:latin typeface="Segoe UI Semibold" panose="020B0702040204020203" pitchFamily="34" charset="0"/>
                <a:cs typeface="Segoe UI Semibold" panose="020B0702040204020203" pitchFamily="34" charset="0"/>
              </a:rPr>
              <a:t>9/2014 – </a:t>
            </a:r>
            <a:r>
              <a:rPr lang="en-US" sz="2400" dirty="0" smtClean="0">
                <a:solidFill>
                  <a:schemeClr val="accent1">
                    <a:lumMod val="50000"/>
                  </a:schemeClr>
                </a:solidFill>
                <a:latin typeface="Segoe UI Semibold" panose="020B0702040204020203" pitchFamily="34" charset="0"/>
                <a:cs typeface="Segoe UI Semibold" panose="020B0702040204020203" pitchFamily="34" charset="0"/>
              </a:rPr>
              <a:t>2/2016</a:t>
            </a:r>
            <a:endParaRPr lang="en-US" sz="2400" dirty="0">
              <a:solidFill>
                <a:schemeClr val="accent1">
                  <a:lumMod val="50000"/>
                </a:schemeClr>
              </a:solidFill>
              <a:latin typeface="Segoe UI Semibold" panose="020B0702040204020203" pitchFamily="34" charset="0"/>
              <a:cs typeface="Segoe UI Semibold" panose="020B0702040204020203" pitchFamily="34" charset="0"/>
            </a:endParaRPr>
          </a:p>
        </p:txBody>
      </p:sp>
      <p:sp>
        <p:nvSpPr>
          <p:cNvPr id="16" name="TextBox 15"/>
          <p:cNvSpPr txBox="1"/>
          <p:nvPr/>
        </p:nvSpPr>
        <p:spPr>
          <a:xfrm>
            <a:off x="2626408" y="3605195"/>
            <a:ext cx="9882765" cy="523220"/>
          </a:xfrm>
          <a:prstGeom prst="rect">
            <a:avLst/>
          </a:prstGeom>
          <a:noFill/>
        </p:spPr>
        <p:txBody>
          <a:bodyPr wrap="square" rtlCol="0">
            <a:spAutoFit/>
          </a:bodyPr>
          <a:lstStyle/>
          <a:p>
            <a:r>
              <a:rPr lang="en-US" sz="2800" b="1" dirty="0">
                <a:solidFill>
                  <a:schemeClr val="accent1">
                    <a:lumMod val="50000"/>
                  </a:schemeClr>
                </a:solidFill>
                <a:latin typeface="Segoe UI Semibold" panose="020B0702040204020203" pitchFamily="34" charset="0"/>
                <a:cs typeface="Segoe UI Semibold" panose="020B0702040204020203" pitchFamily="34" charset="0"/>
              </a:rPr>
              <a:t>80.3% had hypertension or pre-hypertension</a:t>
            </a:r>
          </a:p>
        </p:txBody>
      </p:sp>
      <p:sp>
        <p:nvSpPr>
          <p:cNvPr id="17" name="TextBox 16"/>
          <p:cNvSpPr txBox="1"/>
          <p:nvPr/>
        </p:nvSpPr>
        <p:spPr>
          <a:xfrm>
            <a:off x="4904131" y="7169399"/>
            <a:ext cx="13098121" cy="646331"/>
          </a:xfrm>
          <a:prstGeom prst="rect">
            <a:avLst/>
          </a:prstGeom>
          <a:noFill/>
        </p:spPr>
        <p:txBody>
          <a:bodyPr wrap="square" rtlCol="0">
            <a:spAutoFit/>
          </a:bodyPr>
          <a:lstStyle/>
          <a:p>
            <a:r>
              <a:rPr lang="en-US" sz="3600" b="1" dirty="0">
                <a:solidFill>
                  <a:schemeClr val="accent1">
                    <a:lumMod val="50000"/>
                  </a:schemeClr>
                </a:solidFill>
                <a:latin typeface="Segoe UI Black" panose="020B0A02040204020203" pitchFamily="34" charset="0"/>
                <a:ea typeface="Segoe UI Black" panose="020B0A02040204020203" pitchFamily="34" charset="0"/>
                <a:cs typeface="Segoe UI Semibold" panose="020B0702040204020203" pitchFamily="34" charset="0"/>
              </a:rPr>
              <a:t>71% had diabetes or pre-diabetes, average HbA1c: 7.2</a:t>
            </a:r>
          </a:p>
        </p:txBody>
      </p:sp>
      <p:sp>
        <p:nvSpPr>
          <p:cNvPr id="18" name="TextBox 17"/>
          <p:cNvSpPr txBox="1"/>
          <p:nvPr/>
        </p:nvSpPr>
        <p:spPr>
          <a:xfrm>
            <a:off x="2595681" y="4015406"/>
            <a:ext cx="14549320" cy="830997"/>
          </a:xfrm>
          <a:prstGeom prst="rect">
            <a:avLst/>
          </a:prstGeom>
          <a:noFill/>
        </p:spPr>
        <p:txBody>
          <a:bodyPr wrap="square" rtlCol="0">
            <a:spAutoFit/>
          </a:bodyPr>
          <a:lstStyle/>
          <a:p>
            <a:r>
              <a:rPr lang="en-US" sz="2400" dirty="0">
                <a:solidFill>
                  <a:schemeClr val="accent1">
                    <a:lumMod val="50000"/>
                  </a:schemeClr>
                </a:solidFill>
                <a:latin typeface="Segoe UI" panose="020B0502040204020203" pitchFamily="34" charset="0"/>
                <a:cs typeface="Segoe UI" panose="020B0502040204020203" pitchFamily="34" charset="0"/>
              </a:rPr>
              <a:t>41.2% or 163 participants had hypertension (reading greater than 140/90)</a:t>
            </a:r>
          </a:p>
          <a:p>
            <a:r>
              <a:rPr lang="en-US" sz="2400" dirty="0">
                <a:solidFill>
                  <a:schemeClr val="accent1">
                    <a:lumMod val="50000"/>
                  </a:schemeClr>
                </a:solidFill>
                <a:latin typeface="Segoe UI" panose="020B0502040204020203" pitchFamily="34" charset="0"/>
                <a:cs typeface="Segoe UI" panose="020B0502040204020203" pitchFamily="34" charset="0"/>
              </a:rPr>
              <a:t>39.1% or 155 participants had pre-hypertension (systolic reading of 120-139 or diastolic reading of 80-89</a:t>
            </a:r>
            <a:r>
              <a:rPr lang="en-US" sz="2400" dirty="0">
                <a:solidFill>
                  <a:schemeClr val="accent1">
                    <a:lumMod val="50000"/>
                  </a:schemeClr>
                </a:solidFill>
                <a:latin typeface="Segoe UI Semibold" panose="020B0702040204020203" pitchFamily="34" charset="0"/>
                <a:cs typeface="Segoe UI Semibold" panose="020B0702040204020203" pitchFamily="34" charset="0"/>
              </a:rPr>
              <a:t>)</a:t>
            </a:r>
          </a:p>
        </p:txBody>
      </p:sp>
      <p:sp>
        <p:nvSpPr>
          <p:cNvPr id="19" name="TextBox 18"/>
          <p:cNvSpPr txBox="1"/>
          <p:nvPr/>
        </p:nvSpPr>
        <p:spPr>
          <a:xfrm>
            <a:off x="4924616" y="7731546"/>
            <a:ext cx="15758519" cy="2246769"/>
          </a:xfrm>
          <a:prstGeom prst="rect">
            <a:avLst/>
          </a:prstGeom>
          <a:noFill/>
        </p:spPr>
        <p:txBody>
          <a:bodyPr wrap="square" rtlCol="0">
            <a:spAutoFit/>
          </a:bodyPr>
          <a:lstStyle/>
          <a:p>
            <a:r>
              <a:rPr lang="en-US" sz="2800" b="1" dirty="0">
                <a:solidFill>
                  <a:schemeClr val="accent1">
                    <a:lumMod val="50000"/>
                  </a:schemeClr>
                </a:solidFill>
                <a:latin typeface="Segoe UI Black" panose="020B0A02040204020203" pitchFamily="34" charset="0"/>
                <a:ea typeface="Segoe UI Black" panose="020B0A02040204020203" pitchFamily="34" charset="0"/>
                <a:cs typeface="Segoe UI" panose="020B0502040204020203" pitchFamily="34" charset="0"/>
              </a:rPr>
              <a:t>38.4% had diabetes </a:t>
            </a:r>
            <a:r>
              <a:rPr lang="en-US" sz="2800" dirty="0">
                <a:solidFill>
                  <a:schemeClr val="accent1">
                    <a:lumMod val="50000"/>
                  </a:schemeClr>
                </a:solidFill>
                <a:latin typeface="Segoe UI" panose="020B0502040204020203" pitchFamily="34" charset="0"/>
                <a:cs typeface="Segoe UI" panose="020B0502040204020203" pitchFamily="34" charset="0"/>
              </a:rPr>
              <a:t>(HbA1c of 6.5 or higher)</a:t>
            </a:r>
          </a:p>
          <a:p>
            <a:r>
              <a:rPr lang="en-US" sz="2800" dirty="0">
                <a:solidFill>
                  <a:schemeClr val="accent1">
                    <a:lumMod val="50000"/>
                  </a:schemeClr>
                </a:solidFill>
                <a:latin typeface="Segoe UI" panose="020B0502040204020203" pitchFamily="34" charset="0"/>
                <a:cs typeface="Segoe UI" panose="020B0502040204020203" pitchFamily="34" charset="0"/>
              </a:rPr>
              <a:t>          76 participants had a prior diagnosis of diabetes</a:t>
            </a:r>
          </a:p>
          <a:p>
            <a:r>
              <a:rPr lang="en-US" sz="2800" dirty="0">
                <a:solidFill>
                  <a:schemeClr val="accent1">
                    <a:lumMod val="50000"/>
                  </a:schemeClr>
                </a:solidFill>
                <a:latin typeface="Segoe UI" panose="020B0502040204020203" pitchFamily="34" charset="0"/>
                <a:cs typeface="Segoe UI" panose="020B0502040204020203" pitchFamily="34" charset="0"/>
              </a:rPr>
              <a:t>          152 participants diagnosed with diabetes as a result of screening</a:t>
            </a:r>
          </a:p>
          <a:p>
            <a:r>
              <a:rPr lang="en-US" sz="2800" b="1" dirty="0">
                <a:solidFill>
                  <a:schemeClr val="accent1">
                    <a:lumMod val="50000"/>
                  </a:schemeClr>
                </a:solidFill>
                <a:latin typeface="Segoe UI Black" panose="020B0A02040204020203" pitchFamily="34" charset="0"/>
                <a:ea typeface="Segoe UI Black" panose="020B0A02040204020203" pitchFamily="34" charset="0"/>
                <a:cs typeface="Segoe UI" panose="020B0502040204020203" pitchFamily="34" charset="0"/>
              </a:rPr>
              <a:t>32.6% had pre-diabetes </a:t>
            </a:r>
            <a:r>
              <a:rPr lang="en-US" sz="2800" dirty="0">
                <a:solidFill>
                  <a:schemeClr val="accent1">
                    <a:lumMod val="50000"/>
                  </a:schemeClr>
                </a:solidFill>
                <a:latin typeface="Segoe UI" panose="020B0502040204020203" pitchFamily="34" charset="0"/>
                <a:cs typeface="Segoe UI" panose="020B0502040204020203" pitchFamily="34" charset="0"/>
              </a:rPr>
              <a:t>(HbA1c of 5.7-6.4)</a:t>
            </a:r>
          </a:p>
          <a:p>
            <a:r>
              <a:rPr lang="en-US" sz="2800" dirty="0">
                <a:solidFill>
                  <a:schemeClr val="accent1">
                    <a:lumMod val="50000"/>
                  </a:schemeClr>
                </a:solidFill>
                <a:latin typeface="Segoe UI" panose="020B0502040204020203" pitchFamily="34" charset="0"/>
                <a:cs typeface="Segoe UI" panose="020B0502040204020203" pitchFamily="34" charset="0"/>
              </a:rPr>
              <a:t>          129 participants found to have pre-diabetes as a result of screening</a:t>
            </a:r>
          </a:p>
        </p:txBody>
      </p:sp>
      <p:sp>
        <p:nvSpPr>
          <p:cNvPr id="21" name="TextBox 20"/>
          <p:cNvSpPr txBox="1"/>
          <p:nvPr/>
        </p:nvSpPr>
        <p:spPr>
          <a:xfrm>
            <a:off x="2626408" y="5880678"/>
            <a:ext cx="10144328" cy="830997"/>
          </a:xfrm>
          <a:prstGeom prst="rect">
            <a:avLst/>
          </a:prstGeom>
          <a:noFill/>
        </p:spPr>
        <p:txBody>
          <a:bodyPr wrap="square" rtlCol="0">
            <a:spAutoFit/>
          </a:bodyPr>
          <a:lstStyle/>
          <a:p>
            <a:r>
              <a:rPr lang="en-US" sz="2400" dirty="0">
                <a:solidFill>
                  <a:schemeClr val="accent1">
                    <a:lumMod val="50000"/>
                  </a:schemeClr>
                </a:solidFill>
                <a:latin typeface="Segoe UI" panose="020B0502040204020203" pitchFamily="34" charset="0"/>
                <a:cs typeface="Segoe UI" panose="020B0502040204020203" pitchFamily="34" charset="0"/>
              </a:rPr>
              <a:t>28% of all participants are overweight</a:t>
            </a:r>
          </a:p>
          <a:p>
            <a:r>
              <a:rPr lang="en-US" sz="2400" dirty="0">
                <a:solidFill>
                  <a:schemeClr val="accent1">
                    <a:lumMod val="50000"/>
                  </a:schemeClr>
                </a:solidFill>
                <a:latin typeface="Segoe UI" panose="020B0502040204020203" pitchFamily="34" charset="0"/>
                <a:cs typeface="Segoe UI" panose="020B0502040204020203" pitchFamily="34" charset="0"/>
              </a:rPr>
              <a:t>61.7% of all participants are obese</a:t>
            </a:r>
          </a:p>
        </p:txBody>
      </p:sp>
      <p:sp>
        <p:nvSpPr>
          <p:cNvPr id="22" name="TextBox 21">
            <a:extLst>
              <a:ext uri="{FF2B5EF4-FFF2-40B4-BE49-F238E27FC236}">
                <a16:creationId xmlns:a16="http://schemas.microsoft.com/office/drawing/2014/main" id="{B2C72533-852C-6647-92BB-398CAC7A87ED}"/>
              </a:ext>
            </a:extLst>
          </p:cNvPr>
          <p:cNvSpPr txBox="1"/>
          <p:nvPr/>
        </p:nvSpPr>
        <p:spPr>
          <a:xfrm>
            <a:off x="11468276" y="1905352"/>
            <a:ext cx="10099297" cy="461665"/>
          </a:xfrm>
          <a:prstGeom prst="rect">
            <a:avLst/>
          </a:prstGeom>
          <a:noFill/>
        </p:spPr>
        <p:txBody>
          <a:bodyPr wrap="square" rtlCol="0">
            <a:spAutoFit/>
          </a:bodyPr>
          <a:lstStyle/>
          <a:p>
            <a:r>
              <a:rPr lang="en-US" sz="2400" dirty="0" smtClean="0">
                <a:solidFill>
                  <a:schemeClr val="accent1">
                    <a:lumMod val="50000"/>
                  </a:schemeClr>
                </a:solidFill>
                <a:latin typeface="Segoe UI Black" panose="020B0A02040204020203" pitchFamily="34" charset="0"/>
                <a:ea typeface="Segoe UI Black" panose="020B0A02040204020203" pitchFamily="34" charset="0"/>
                <a:cs typeface="Segoe UI Semibold" panose="020B0702040204020203" pitchFamily="34" charset="0"/>
              </a:rPr>
              <a:t>401</a:t>
            </a:r>
            <a:r>
              <a:rPr lang="en-US" sz="2400" dirty="0" smtClean="0">
                <a:solidFill>
                  <a:schemeClr val="accent1">
                    <a:lumMod val="50000"/>
                  </a:schemeClr>
                </a:solidFill>
                <a:latin typeface="Segoe UI Semibold" panose="020B0702040204020203" pitchFamily="34" charset="0"/>
                <a:cs typeface="Segoe UI Semibold" panose="020B0702040204020203" pitchFamily="34" charset="0"/>
              </a:rPr>
              <a:t> </a:t>
            </a:r>
            <a:r>
              <a:rPr lang="en-US" sz="2400" dirty="0">
                <a:solidFill>
                  <a:schemeClr val="accent1">
                    <a:lumMod val="50000"/>
                  </a:schemeClr>
                </a:solidFill>
                <a:latin typeface="Segoe UI" panose="020B0502040204020203" pitchFamily="34" charset="0"/>
                <a:cs typeface="Segoe UI" panose="020B0502040204020203" pitchFamily="34" charset="0"/>
              </a:rPr>
              <a:t>M</a:t>
            </a:r>
            <a:r>
              <a:rPr lang="en-US" sz="2400" dirty="0" smtClean="0">
                <a:solidFill>
                  <a:schemeClr val="accent1">
                    <a:lumMod val="50000"/>
                  </a:schemeClr>
                </a:solidFill>
                <a:latin typeface="Segoe UI" panose="020B0502040204020203" pitchFamily="34" charset="0"/>
                <a:cs typeface="Segoe UI" panose="020B0502040204020203" pitchFamily="34" charset="0"/>
              </a:rPr>
              <a:t>arshallese adults screened</a:t>
            </a:r>
            <a:endParaRPr lang="en-US" sz="2400" dirty="0">
              <a:solidFill>
                <a:schemeClr val="accent1">
                  <a:lumMod val="50000"/>
                </a:schemeClr>
              </a:solidFill>
              <a:latin typeface="Segoe UI" panose="020B0502040204020203" pitchFamily="34" charset="0"/>
              <a:cs typeface="Segoe UI" panose="020B0502040204020203" pitchFamily="34" charset="0"/>
            </a:endParaRPr>
          </a:p>
        </p:txBody>
      </p:sp>
      <p:sp>
        <p:nvSpPr>
          <p:cNvPr id="23" name="TextBox 22">
            <a:extLst>
              <a:ext uri="{FF2B5EF4-FFF2-40B4-BE49-F238E27FC236}">
                <a16:creationId xmlns:a16="http://schemas.microsoft.com/office/drawing/2014/main" id="{C332960E-98D1-574F-9C68-84C0DCA2A0AD}"/>
              </a:ext>
            </a:extLst>
          </p:cNvPr>
          <p:cNvSpPr txBox="1"/>
          <p:nvPr/>
        </p:nvSpPr>
        <p:spPr>
          <a:xfrm>
            <a:off x="2626408" y="5509151"/>
            <a:ext cx="10144329" cy="523220"/>
          </a:xfrm>
          <a:prstGeom prst="rect">
            <a:avLst/>
          </a:prstGeom>
          <a:noFill/>
        </p:spPr>
        <p:txBody>
          <a:bodyPr wrap="square" rtlCol="0">
            <a:spAutoFit/>
          </a:bodyPr>
          <a:lstStyle/>
          <a:p>
            <a:r>
              <a:rPr lang="en-US" sz="2800" b="1" dirty="0">
                <a:solidFill>
                  <a:schemeClr val="accent1">
                    <a:lumMod val="50000"/>
                  </a:schemeClr>
                </a:solidFill>
                <a:latin typeface="Segoe UI Semibold" panose="020B0702040204020203" pitchFamily="34" charset="0"/>
                <a:cs typeface="Segoe UI Semibold" panose="020B0702040204020203" pitchFamily="34" charset="0"/>
              </a:rPr>
              <a:t>Average BMI: 31.5</a:t>
            </a:r>
          </a:p>
        </p:txBody>
      </p:sp>
    </p:spTree>
    <p:extLst>
      <p:ext uri="{BB962C8B-B14F-4D97-AF65-F5344CB8AC3E}">
        <p14:creationId xmlns:p14="http://schemas.microsoft.com/office/powerpoint/2010/main" val="9708291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1956C98-80CC-47B1-A0F2-AE5CCCF832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743317" y="8979206"/>
            <a:ext cx="2520413" cy="1321682"/>
          </a:xfrm>
          <a:prstGeom prst="rect">
            <a:avLst/>
          </a:prstGeom>
        </p:spPr>
      </p:pic>
      <p:sp>
        <p:nvSpPr>
          <p:cNvPr id="12" name="TextBox 4">
            <a:extLst>
              <a:ext uri="{FF2B5EF4-FFF2-40B4-BE49-F238E27FC236}">
                <a16:creationId xmlns:a16="http://schemas.microsoft.com/office/drawing/2014/main" id="{39D7B9DB-94A3-461A-B7FE-0D21152D2ED5}"/>
              </a:ext>
            </a:extLst>
          </p:cNvPr>
          <p:cNvSpPr txBox="1"/>
          <p:nvPr/>
        </p:nvSpPr>
        <p:spPr>
          <a:xfrm>
            <a:off x="457199" y="592679"/>
            <a:ext cx="16935451" cy="628377"/>
          </a:xfrm>
          <a:prstGeom prst="rect">
            <a:avLst/>
          </a:prstGeom>
        </p:spPr>
        <p:txBody>
          <a:bodyPr wrap="square" lIns="0" tIns="0" rIns="0" bIns="0" rtlCol="0" anchor="t">
            <a:spAutoFit/>
          </a:bodyPr>
          <a:lstStyle/>
          <a:p>
            <a:pPr>
              <a:lnSpc>
                <a:spcPts val="4875"/>
              </a:lnSpc>
            </a:pPr>
            <a:r>
              <a:rPr lang="en-US" sz="4200" spc="375" dirty="0" smtClean="0">
                <a:solidFill>
                  <a:srgbClr val="191919"/>
                </a:solidFill>
                <a:latin typeface="Segoe UI" panose="020B0502040204020203" pitchFamily="34" charset="0"/>
                <a:cs typeface="Segoe UI" panose="020B0502040204020203" pitchFamily="34" charset="0"/>
              </a:rPr>
              <a:t>Marshallese in Northwest Arkansas</a:t>
            </a:r>
            <a:endParaRPr lang="en-US" sz="4200" spc="375" dirty="0">
              <a:solidFill>
                <a:srgbClr val="191919"/>
              </a:solidFill>
              <a:latin typeface="Segoe UI" panose="020B0502040204020203" pitchFamily="34" charset="0"/>
              <a:cs typeface="Segoe UI" panose="020B0502040204020203" pitchFamily="34" charset="0"/>
            </a:endParaRPr>
          </a:p>
        </p:txBody>
      </p:sp>
      <p:sp>
        <p:nvSpPr>
          <p:cNvPr id="26" name="TextBox 25">
            <a:extLst>
              <a:ext uri="{FF2B5EF4-FFF2-40B4-BE49-F238E27FC236}">
                <a16:creationId xmlns:a16="http://schemas.microsoft.com/office/drawing/2014/main" id="{75185F1B-A5E4-4890-A93B-FB270C94C375}"/>
              </a:ext>
            </a:extLst>
          </p:cNvPr>
          <p:cNvSpPr txBox="1"/>
          <p:nvPr/>
        </p:nvSpPr>
        <p:spPr>
          <a:xfrm>
            <a:off x="457199" y="1520058"/>
            <a:ext cx="10820401" cy="7171194"/>
          </a:xfrm>
          <a:prstGeom prst="rect">
            <a:avLst/>
          </a:prstGeom>
          <a:noFill/>
        </p:spPr>
        <p:txBody>
          <a:bodyPr wrap="square" rtlCol="0">
            <a:spAutoFit/>
          </a:bodyPr>
          <a:lstStyle/>
          <a:p>
            <a:pPr marL="457200" indent="-457200">
              <a:buClr>
                <a:schemeClr val="tx2"/>
              </a:buClr>
              <a:buFont typeface="Wingdings" panose="05000000000000000000" pitchFamily="2" charset="2"/>
              <a:buChar char="§"/>
            </a:pPr>
            <a:r>
              <a:rPr lang="en-US" sz="2800" dirty="0">
                <a:solidFill>
                  <a:schemeClr val="tx2"/>
                </a:solidFill>
                <a:latin typeface="Segoe UI Black" panose="020B0A02040204020203" pitchFamily="34" charset="0"/>
                <a:ea typeface="Segoe UI Black" panose="020B0A02040204020203" pitchFamily="34" charset="0"/>
                <a:cs typeface="Segoe UI" panose="020B0502040204020203" pitchFamily="34" charset="0"/>
              </a:rPr>
              <a:t>RMI</a:t>
            </a:r>
            <a:r>
              <a:rPr lang="en-US" sz="2800" dirty="0">
                <a:latin typeface="Segoe UI" panose="020B0502040204020203" pitchFamily="34" charset="0"/>
                <a:cs typeface="Segoe UI" panose="020B0502040204020203" pitchFamily="34" charset="0"/>
              </a:rPr>
              <a:t> is </a:t>
            </a:r>
            <a:r>
              <a:rPr lang="en-US" sz="2800" dirty="0">
                <a:solidFill>
                  <a:schemeClr val="tx2"/>
                </a:solidFill>
                <a:latin typeface="Segoe UI Black" panose="020B0A02040204020203" pitchFamily="34" charset="0"/>
                <a:ea typeface="Segoe UI Black" panose="020B0A02040204020203" pitchFamily="34" charset="0"/>
                <a:cs typeface="Segoe UI" panose="020B0502040204020203" pitchFamily="34" charset="0"/>
              </a:rPr>
              <a:t>world’s 8</a:t>
            </a:r>
            <a:r>
              <a:rPr lang="en-US" sz="2800" baseline="30000" dirty="0">
                <a:solidFill>
                  <a:schemeClr val="tx2"/>
                </a:solidFill>
                <a:latin typeface="Segoe UI Black" panose="020B0A02040204020203" pitchFamily="34" charset="0"/>
                <a:ea typeface="Segoe UI Black" panose="020B0A02040204020203" pitchFamily="34" charset="0"/>
                <a:cs typeface="Segoe UI" panose="020B0502040204020203" pitchFamily="34" charset="0"/>
              </a:rPr>
              <a:t>th</a:t>
            </a:r>
            <a:r>
              <a:rPr lang="en-US" sz="2800" dirty="0">
                <a:solidFill>
                  <a:schemeClr val="tx2"/>
                </a:solidFill>
                <a:latin typeface="Segoe UI Black" panose="020B0A02040204020203" pitchFamily="34" charset="0"/>
                <a:ea typeface="Segoe UI Black" panose="020B0A02040204020203" pitchFamily="34" charset="0"/>
                <a:cs typeface="Segoe UI" panose="020B0502040204020203" pitchFamily="34" charset="0"/>
              </a:rPr>
              <a:t> highest </a:t>
            </a:r>
            <a:r>
              <a:rPr lang="en-US" sz="3200" dirty="0">
                <a:latin typeface="Segoe UI" panose="020B0502040204020203" pitchFamily="34" charset="0"/>
                <a:cs typeface="Segoe UI" panose="020B0502040204020203" pitchFamily="34" charset="0"/>
              </a:rPr>
              <a:t>TB incidence</a:t>
            </a:r>
            <a:r>
              <a:rPr lang="en-US" sz="2000" dirty="0">
                <a:latin typeface="Segoe UI" panose="020B0502040204020203" pitchFamily="34" charset="0"/>
                <a:cs typeface="Segoe UI" panose="020B0502040204020203" pitchFamily="34" charset="0"/>
              </a:rPr>
              <a:t> (488/100,000 WHO 2017)</a:t>
            </a:r>
          </a:p>
          <a:p>
            <a:pPr marL="457200" indent="-457200">
              <a:buClr>
                <a:schemeClr val="tx2"/>
              </a:buClr>
              <a:buFont typeface="Wingdings" panose="05000000000000000000" pitchFamily="2" charset="2"/>
              <a:buChar char="§"/>
            </a:pPr>
            <a:r>
              <a:rPr lang="en-US" sz="3200" dirty="0" err="1">
                <a:solidFill>
                  <a:schemeClr val="tx2"/>
                </a:solidFill>
                <a:latin typeface="Segoe UI Black" panose="020B0A02040204020203" pitchFamily="34" charset="0"/>
                <a:ea typeface="Segoe UI Black" panose="020B0A02040204020203" pitchFamily="34" charset="0"/>
                <a:cs typeface="Segoe UI" panose="020B0502040204020203" pitchFamily="34" charset="0"/>
              </a:rPr>
              <a:t>DM</a:t>
            </a:r>
            <a:r>
              <a:rPr lang="en-US" sz="3200" dirty="0">
                <a:solidFill>
                  <a:schemeClr val="tx2"/>
                </a:solidFill>
                <a:latin typeface="Segoe UI Black" panose="020B0A02040204020203" pitchFamily="34" charset="0"/>
                <a:ea typeface="Segoe UI Black" panose="020B0A02040204020203" pitchFamily="34" charset="0"/>
                <a:cs typeface="Segoe UI" panose="020B0502040204020203" pitchFamily="34" charset="0"/>
              </a:rPr>
              <a:t> is a risk factor </a:t>
            </a:r>
            <a:r>
              <a:rPr lang="en-US" sz="2800" dirty="0">
                <a:latin typeface="Segoe UI" panose="020B0502040204020203" pitchFamily="34" charset="0"/>
                <a:cs typeface="Segoe UI" panose="020B0502040204020203" pitchFamily="34" charset="0"/>
              </a:rPr>
              <a:t>for active TB and reactivation of </a:t>
            </a:r>
            <a:r>
              <a:rPr lang="en-US" sz="2800" dirty="0" err="1">
                <a:latin typeface="Segoe UI" panose="020B0502040204020203" pitchFamily="34" charset="0"/>
                <a:cs typeface="Segoe UI" panose="020B0502040204020203" pitchFamily="34" charset="0"/>
              </a:rPr>
              <a:t>LTBI</a:t>
            </a:r>
            <a:endParaRPr lang="en-US" sz="2800" dirty="0">
              <a:latin typeface="Segoe UI" panose="020B0502040204020203" pitchFamily="34" charset="0"/>
              <a:cs typeface="Segoe UI" panose="020B0502040204020203" pitchFamily="34" charset="0"/>
            </a:endParaRPr>
          </a:p>
          <a:p>
            <a:pPr marL="457200" indent="-457200">
              <a:buClr>
                <a:schemeClr val="tx2"/>
              </a:buClr>
              <a:buFont typeface="Wingdings" panose="05000000000000000000" pitchFamily="2" charset="2"/>
              <a:buChar char="§"/>
            </a:pPr>
            <a:r>
              <a:rPr lang="en-US" sz="3200" dirty="0" err="1">
                <a:latin typeface="Segoe UI" panose="020B0502040204020203" pitchFamily="34" charset="0"/>
                <a:cs typeface="Segoe UI" panose="020B0502040204020203" pitchFamily="34" charset="0"/>
              </a:rPr>
              <a:t>DM</a:t>
            </a:r>
            <a:r>
              <a:rPr lang="en-US" sz="3200" dirty="0">
                <a:latin typeface="Segoe UI" panose="020B0502040204020203" pitchFamily="34" charset="0"/>
                <a:cs typeface="Segoe UI" panose="020B0502040204020203" pitchFamily="34" charset="0"/>
              </a:rPr>
              <a:t> is associated with worse TB treatment outcome</a:t>
            </a:r>
          </a:p>
          <a:p>
            <a:pPr marL="457200" indent="-457200">
              <a:buClr>
                <a:schemeClr val="tx2"/>
              </a:buClr>
              <a:buFont typeface="Wingdings" panose="05000000000000000000" pitchFamily="2" charset="2"/>
              <a:buChar char="§"/>
            </a:pPr>
            <a:r>
              <a:rPr lang="en-US" sz="3200" dirty="0">
                <a:latin typeface="Segoe UI" panose="020B0502040204020203" pitchFamily="34" charset="0"/>
                <a:cs typeface="Segoe UI" panose="020B0502040204020203" pitchFamily="34" charset="0"/>
              </a:rPr>
              <a:t>TB infection can worsen glycemic control</a:t>
            </a:r>
          </a:p>
          <a:p>
            <a:pPr marL="457200" indent="-457200">
              <a:buClr>
                <a:schemeClr val="tx2"/>
              </a:buClr>
              <a:buFont typeface="Wingdings" panose="05000000000000000000" pitchFamily="2" charset="2"/>
              <a:buChar char="§"/>
            </a:pPr>
            <a:r>
              <a:rPr lang="en-US" sz="3200" dirty="0">
                <a:latin typeface="Segoe UI" panose="020B0502040204020203" pitchFamily="34" charset="0"/>
                <a:cs typeface="Segoe UI" panose="020B0502040204020203" pitchFamily="34" charset="0"/>
              </a:rPr>
              <a:t>Drug-drug interactions complicate picture with TB/</a:t>
            </a:r>
            <a:r>
              <a:rPr lang="en-US" sz="3200" dirty="0" err="1">
                <a:latin typeface="Segoe UI" panose="020B0502040204020203" pitchFamily="34" charset="0"/>
                <a:cs typeface="Segoe UI" panose="020B0502040204020203" pitchFamily="34" charset="0"/>
              </a:rPr>
              <a:t>DM</a:t>
            </a:r>
            <a:r>
              <a:rPr lang="en-US" sz="3200" dirty="0">
                <a:latin typeface="Segoe UI" panose="020B0502040204020203" pitchFamily="34" charset="0"/>
                <a:cs typeface="Segoe UI" panose="020B0502040204020203" pitchFamily="34" charset="0"/>
              </a:rPr>
              <a:t> treatment and management</a:t>
            </a:r>
          </a:p>
          <a:p>
            <a:pPr marL="457200" indent="-457200">
              <a:buClr>
                <a:schemeClr val="tx2"/>
              </a:buClr>
              <a:buFont typeface="Wingdings" panose="05000000000000000000" pitchFamily="2" charset="2"/>
              <a:buChar char="§"/>
            </a:pPr>
            <a:r>
              <a:rPr lang="en-US" sz="3200" dirty="0" err="1">
                <a:latin typeface="Segoe UI" panose="020B0502040204020203" pitchFamily="34" charset="0"/>
                <a:cs typeface="Segoe UI" panose="020B0502040204020203" pitchFamily="34" charset="0"/>
              </a:rPr>
              <a:t>DM</a:t>
            </a:r>
            <a:r>
              <a:rPr lang="en-US" sz="3200" dirty="0">
                <a:latin typeface="Segoe UI" panose="020B0502040204020203" pitchFamily="34" charset="0"/>
                <a:cs typeface="Segoe UI" panose="020B0502040204020203" pitchFamily="34" charset="0"/>
              </a:rPr>
              <a:t> </a:t>
            </a:r>
            <a:r>
              <a:rPr lang="en-US" sz="3200" b="1" dirty="0">
                <a:solidFill>
                  <a:schemeClr val="tx2"/>
                </a:solidFill>
                <a:latin typeface="Segoe UI" panose="020B0502040204020203" pitchFamily="34" charset="0"/>
                <a:cs typeface="Segoe UI" panose="020B0502040204020203" pitchFamily="34" charset="0"/>
              </a:rPr>
              <a:t>enhances TB progression </a:t>
            </a:r>
            <a:r>
              <a:rPr lang="en-US" sz="3200" dirty="0">
                <a:latin typeface="Segoe UI" panose="020B0502040204020203" pitchFamily="34" charset="0"/>
                <a:cs typeface="Segoe UI" panose="020B0502040204020203" pitchFamily="34" charset="0"/>
              </a:rPr>
              <a:t>with higher rate of relapse after TB treatment compared to non-diabetic TB patients</a:t>
            </a:r>
          </a:p>
          <a:p>
            <a:pPr marL="457200" indent="-457200">
              <a:buClr>
                <a:schemeClr val="tx2"/>
              </a:buClr>
              <a:buFont typeface="Wingdings" panose="05000000000000000000" pitchFamily="2" charset="2"/>
              <a:buChar char="§"/>
            </a:pPr>
            <a:r>
              <a:rPr lang="en-US" sz="3200" dirty="0">
                <a:latin typeface="Segoe UI" panose="020B0502040204020203" pitchFamily="34" charset="0"/>
                <a:cs typeface="Segoe UI" panose="020B0502040204020203" pitchFamily="34" charset="0"/>
              </a:rPr>
              <a:t>Need to have </a:t>
            </a:r>
            <a:r>
              <a:rPr lang="en-US" sz="3200" dirty="0">
                <a:solidFill>
                  <a:schemeClr val="tx2"/>
                </a:solidFill>
                <a:latin typeface="Segoe UI Black" panose="020B0A02040204020203" pitchFamily="34" charset="0"/>
                <a:ea typeface="Segoe UI Black" panose="020B0A02040204020203" pitchFamily="34" charset="0"/>
                <a:cs typeface="Segoe UI" panose="020B0502040204020203" pitchFamily="34" charset="0"/>
              </a:rPr>
              <a:t>good communication </a:t>
            </a:r>
            <a:r>
              <a:rPr lang="en-US" sz="3200" dirty="0">
                <a:latin typeface="Segoe UI" panose="020B0502040204020203" pitchFamily="34" charset="0"/>
                <a:cs typeface="Segoe UI" panose="020B0502040204020203" pitchFamily="34" charset="0"/>
              </a:rPr>
              <a:t>&amp; collaboration between providers with consistent messaging and regular follow </a:t>
            </a:r>
            <a:r>
              <a:rPr lang="en-US" sz="3200" dirty="0" smtClean="0">
                <a:latin typeface="Segoe UI" panose="020B0502040204020203" pitchFamily="34" charset="0"/>
                <a:cs typeface="Segoe UI" panose="020B0502040204020203" pitchFamily="34" charset="0"/>
              </a:rPr>
              <a:t>up</a:t>
            </a:r>
          </a:p>
          <a:p>
            <a:pPr lvl="5" algn="ctr">
              <a:buClr>
                <a:schemeClr val="tx2"/>
              </a:buClr>
            </a:pPr>
            <a:endParaRPr lang="en-US" sz="3200" dirty="0">
              <a:latin typeface="Segoe UI" panose="020B0502040204020203" pitchFamily="34" charset="0"/>
              <a:cs typeface="Segoe UI" panose="020B0502040204020203" pitchFamily="34" charset="0"/>
            </a:endParaRPr>
          </a:p>
          <a:p>
            <a:pPr lvl="5" algn="ctr">
              <a:buClr>
                <a:schemeClr val="tx2"/>
              </a:buClr>
            </a:pPr>
            <a:r>
              <a:rPr lang="en-US" sz="4400" dirty="0" smtClean="0">
                <a:solidFill>
                  <a:schemeClr val="tx2"/>
                </a:solidFill>
                <a:latin typeface="Segoe UI Black" panose="020B0A02040204020203" pitchFamily="34" charset="0"/>
                <a:ea typeface="Segoe UI Black" panose="020B0A02040204020203" pitchFamily="34" charset="0"/>
                <a:cs typeface="Segoe UI" panose="020B0502040204020203" pitchFamily="34" charset="0"/>
              </a:rPr>
              <a:t>Communication </a:t>
            </a:r>
            <a:r>
              <a:rPr lang="en-US" sz="4400" dirty="0">
                <a:solidFill>
                  <a:schemeClr val="tx2"/>
                </a:solidFill>
                <a:latin typeface="Segoe UI Black" panose="020B0A02040204020203" pitchFamily="34" charset="0"/>
                <a:ea typeface="Segoe UI Black" panose="020B0A02040204020203" pitchFamily="34" charset="0"/>
                <a:cs typeface="Segoe UI" panose="020B0502040204020203" pitchFamily="34" charset="0"/>
              </a:rPr>
              <a:t>is key!</a:t>
            </a:r>
          </a:p>
        </p:txBody>
      </p:sp>
      <p:sp>
        <p:nvSpPr>
          <p:cNvPr id="19" name="Rectangle 18">
            <a:extLst>
              <a:ext uri="{FF2B5EF4-FFF2-40B4-BE49-F238E27FC236}">
                <a16:creationId xmlns:a16="http://schemas.microsoft.com/office/drawing/2014/main" id="{D506D199-78BE-4E38-AC5C-565B8130B7F9}"/>
              </a:ext>
            </a:extLst>
          </p:cNvPr>
          <p:cNvSpPr/>
          <p:nvPr/>
        </p:nvSpPr>
        <p:spPr>
          <a:xfrm>
            <a:off x="0" y="9018850"/>
            <a:ext cx="18288000" cy="13147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20" name="Picture 19">
            <a:extLst>
              <a:ext uri="{FF2B5EF4-FFF2-40B4-BE49-F238E27FC236}">
                <a16:creationId xmlns:a16="http://schemas.microsoft.com/office/drawing/2014/main" id="{55D3DF08-E742-4F81-BC58-A3E2A08266D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743317" y="9018850"/>
            <a:ext cx="2520413" cy="1321682"/>
          </a:xfrm>
          <a:prstGeom prst="rect">
            <a:avLst/>
          </a:prstGeom>
        </p:spPr>
      </p:pic>
      <p:cxnSp>
        <p:nvCxnSpPr>
          <p:cNvPr id="14" name="Straight Connector 13">
            <a:extLst>
              <a:ext uri="{FF2B5EF4-FFF2-40B4-BE49-F238E27FC236}">
                <a16:creationId xmlns:a16="http://schemas.microsoft.com/office/drawing/2014/main" id="{3808D92B-7A39-4DF7-8181-6658A8F9F9B4}"/>
              </a:ext>
            </a:extLst>
          </p:cNvPr>
          <p:cNvCxnSpPr>
            <a:cxnSpLocks/>
          </p:cNvCxnSpPr>
          <p:nvPr/>
        </p:nvCxnSpPr>
        <p:spPr>
          <a:xfrm>
            <a:off x="457199" y="1328738"/>
            <a:ext cx="1264920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8A37E64-DC3C-42A8-969E-2A6F85ED758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476092" y="2234119"/>
            <a:ext cx="6461015" cy="5275053"/>
          </a:xfrm>
          <a:prstGeom prst="rect">
            <a:avLst/>
          </a:prstGeom>
        </p:spPr>
      </p:pic>
      <p:sp>
        <p:nvSpPr>
          <p:cNvPr id="2" name="Rectangle 1"/>
          <p:cNvSpPr/>
          <p:nvPr/>
        </p:nvSpPr>
        <p:spPr>
          <a:xfrm>
            <a:off x="11476092" y="2234118"/>
            <a:ext cx="6461015" cy="5271581"/>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24525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533400" y="206476"/>
            <a:ext cx="11049000" cy="1354217"/>
          </a:xfrm>
          <a:prstGeom prst="rect">
            <a:avLst/>
          </a:prstGeom>
        </p:spPr>
        <p:txBody>
          <a:bodyPr wrap="square" lIns="0" tIns="0" rIns="0" bIns="0" rtlCol="0" anchor="t">
            <a:spAutoFit/>
          </a:bodyPr>
          <a:lstStyle/>
          <a:p>
            <a:r>
              <a:rPr lang="en-US" sz="4400" dirty="0" smtClean="0">
                <a:solidFill>
                  <a:srgbClr val="191919"/>
                </a:solidFill>
                <a:latin typeface="Segoe UI Semilight" panose="020B0402040204020203" pitchFamily="34" charset="0"/>
                <a:ea typeface="Open Sans 1 Bold" panose="020B0604020202020204" charset="0"/>
                <a:cs typeface="Segoe UI Semilight" panose="020B0402040204020203" pitchFamily="34" charset="0"/>
              </a:rPr>
              <a:t>Disproportionate Impact of COVID-19 on Marshallese in NW Arkansas</a:t>
            </a:r>
            <a:endParaRPr lang="en-US" sz="4400" dirty="0">
              <a:solidFill>
                <a:srgbClr val="191919"/>
              </a:solidFill>
              <a:latin typeface="Segoe UI Semilight" panose="020B0402040204020203" pitchFamily="34" charset="0"/>
              <a:ea typeface="Open Sans 1 Bold" panose="020B0604020202020204" charset="0"/>
              <a:cs typeface="Segoe UI Semilight" panose="020B0402040204020203" pitchFamily="34" charset="0"/>
            </a:endParaRPr>
          </a:p>
        </p:txBody>
      </p:sp>
      <p:pic>
        <p:nvPicPr>
          <p:cNvPr id="11" name="Picture 10">
            <a:extLst>
              <a:ext uri="{FF2B5EF4-FFF2-40B4-BE49-F238E27FC236}">
                <a16:creationId xmlns:a16="http://schemas.microsoft.com/office/drawing/2014/main" id="{287F663E-DCCA-4480-BAE9-172AA8389B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562975" y="9258300"/>
            <a:ext cx="1953625" cy="1024463"/>
          </a:xfrm>
          <a:prstGeom prst="rect">
            <a:avLst/>
          </a:prstGeom>
        </p:spPr>
      </p:pic>
      <p:cxnSp>
        <p:nvCxnSpPr>
          <p:cNvPr id="9" name="Straight Connector 8">
            <a:extLst>
              <a:ext uri="{FF2B5EF4-FFF2-40B4-BE49-F238E27FC236}">
                <a16:creationId xmlns:a16="http://schemas.microsoft.com/office/drawing/2014/main" id="{AB5D8289-4A68-4F3F-A8F1-3460E7D5AB0C}"/>
              </a:ext>
            </a:extLst>
          </p:cNvPr>
          <p:cNvCxnSpPr/>
          <p:nvPr/>
        </p:nvCxnSpPr>
        <p:spPr>
          <a:xfrm>
            <a:off x="533400" y="1790700"/>
            <a:ext cx="137160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93229FDD-9964-4E19-B434-FB79966A228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811130" y="12700"/>
            <a:ext cx="2520413" cy="1321682"/>
          </a:xfrm>
          <a:prstGeom prst="rect">
            <a:avLst/>
          </a:prstGeom>
        </p:spPr>
      </p:pic>
      <p:sp>
        <p:nvSpPr>
          <p:cNvPr id="3" name="Rectangle 2"/>
          <p:cNvSpPr/>
          <p:nvPr/>
        </p:nvSpPr>
        <p:spPr>
          <a:xfrm>
            <a:off x="2171700" y="2503981"/>
            <a:ext cx="13944600" cy="5801588"/>
          </a:xfrm>
          <a:prstGeom prst="rect">
            <a:avLst/>
          </a:prstGeom>
        </p:spPr>
        <p:txBody>
          <a:bodyPr wrap="square">
            <a:spAutoFit/>
          </a:bodyPr>
          <a:lstStyle/>
          <a:p>
            <a:pPr marL="571500" indent="-571500">
              <a:spcBef>
                <a:spcPct val="50000"/>
              </a:spcBef>
              <a:spcAft>
                <a:spcPts val="900"/>
              </a:spcAft>
              <a:buClr>
                <a:schemeClr val="tx2"/>
              </a:buClr>
              <a:buFont typeface="Wingdings" panose="05000000000000000000" pitchFamily="2" charset="2"/>
              <a:buChar char="Ø"/>
            </a:pPr>
            <a:r>
              <a:rPr lang="en-US" sz="3200" dirty="0" smtClean="0">
                <a:latin typeface="Segoe UI Light" panose="020B0502040204020203" pitchFamily="34" charset="0"/>
                <a:cs typeface="Segoe UI Light" panose="020B0502040204020203" pitchFamily="34" charset="0"/>
              </a:rPr>
              <a:t>July 2020: </a:t>
            </a:r>
            <a:r>
              <a:rPr lang="en-US" sz="3600" dirty="0" smtClean="0">
                <a:solidFill>
                  <a:schemeClr val="tx2"/>
                </a:solidFill>
                <a:latin typeface="Segoe UI Black" panose="020B0A02040204020203" pitchFamily="34" charset="0"/>
                <a:ea typeface="Segoe UI Black" panose="020B0A02040204020203" pitchFamily="34" charset="0"/>
                <a:cs typeface="Segoe UI Light" panose="020B0502040204020203" pitchFamily="34" charset="0"/>
              </a:rPr>
              <a:t>19% </a:t>
            </a:r>
            <a:r>
              <a:rPr lang="en-US" sz="3200" dirty="0" smtClean="0">
                <a:latin typeface="Segoe UI Light" panose="020B0502040204020203" pitchFamily="34" charset="0"/>
                <a:cs typeface="Segoe UI Light" panose="020B0502040204020203" pitchFamily="34" charset="0"/>
              </a:rPr>
              <a:t>of all adult cases in </a:t>
            </a:r>
            <a:r>
              <a:rPr lang="en-US" sz="3600" b="1" dirty="0">
                <a:solidFill>
                  <a:schemeClr val="tx2"/>
                </a:solidFill>
                <a:latin typeface="Segoe UI Light" panose="020B0502040204020203" pitchFamily="34" charset="0"/>
                <a:ea typeface="Segoe UI Black" panose="020B0A02040204020203" pitchFamily="34" charset="0"/>
                <a:cs typeface="Segoe UI Light" panose="020B0502040204020203" pitchFamily="34" charset="0"/>
              </a:rPr>
              <a:t>NWA were Pacific Islanders </a:t>
            </a:r>
            <a:r>
              <a:rPr lang="en-US" sz="3200" dirty="0" smtClean="0">
                <a:latin typeface="Segoe UI Light" panose="020B0502040204020203" pitchFamily="34" charset="0"/>
                <a:cs typeface="Segoe UI Light" panose="020B0502040204020203" pitchFamily="34" charset="0"/>
              </a:rPr>
              <a:t>(primarily Marshallese) despite accounting for only </a:t>
            </a:r>
            <a:r>
              <a:rPr lang="en-US" sz="3600" dirty="0" smtClean="0">
                <a:solidFill>
                  <a:schemeClr val="tx2"/>
                </a:solidFill>
                <a:latin typeface="Segoe UI Black" panose="020B0A02040204020203" pitchFamily="34" charset="0"/>
                <a:ea typeface="Segoe UI Black" panose="020B0A02040204020203" pitchFamily="34" charset="0"/>
                <a:cs typeface="Segoe UI Light" panose="020B0502040204020203" pitchFamily="34" charset="0"/>
              </a:rPr>
              <a:t>2.4% </a:t>
            </a:r>
            <a:r>
              <a:rPr lang="en-US" sz="3200" dirty="0" smtClean="0">
                <a:latin typeface="Segoe UI Light" panose="020B0502040204020203" pitchFamily="34" charset="0"/>
                <a:cs typeface="Segoe UI Light" panose="020B0502040204020203" pitchFamily="34" charset="0"/>
              </a:rPr>
              <a:t>of the region’s population.</a:t>
            </a:r>
          </a:p>
          <a:p>
            <a:pPr marL="571500" indent="-571500">
              <a:spcBef>
                <a:spcPct val="50000"/>
              </a:spcBef>
              <a:spcAft>
                <a:spcPts val="900"/>
              </a:spcAft>
              <a:buClr>
                <a:schemeClr val="tx2"/>
              </a:buClr>
              <a:buFont typeface="Wingdings" panose="05000000000000000000" pitchFamily="2" charset="2"/>
              <a:buChar char="Ø"/>
            </a:pPr>
            <a:endParaRPr lang="en-US" sz="3200" dirty="0">
              <a:latin typeface="Segoe UI Light" panose="020B0502040204020203" pitchFamily="34" charset="0"/>
              <a:cs typeface="Segoe UI Light" panose="020B0502040204020203" pitchFamily="34" charset="0"/>
            </a:endParaRPr>
          </a:p>
          <a:p>
            <a:pPr marL="571500" indent="-571500">
              <a:spcBef>
                <a:spcPct val="50000"/>
              </a:spcBef>
              <a:buClr>
                <a:schemeClr val="tx2"/>
              </a:buClr>
              <a:buFont typeface="Wingdings" panose="05000000000000000000" pitchFamily="2" charset="2"/>
              <a:buChar char="Ø"/>
            </a:pPr>
            <a:r>
              <a:rPr lang="en-US" sz="3200" dirty="0" smtClean="0">
                <a:latin typeface="Segoe UI Light" panose="020B0502040204020203" pitchFamily="34" charset="0"/>
                <a:cs typeface="Segoe UI Light" panose="020B0502040204020203" pitchFamily="34" charset="0"/>
              </a:rPr>
              <a:t>Pacific islander </a:t>
            </a:r>
            <a:r>
              <a:rPr lang="en-US" sz="3600" b="1" dirty="0">
                <a:solidFill>
                  <a:schemeClr val="tx2"/>
                </a:solidFill>
                <a:latin typeface="Segoe UI Light" panose="020B0502040204020203" pitchFamily="34" charset="0"/>
                <a:ea typeface="Segoe UI Black" panose="020B0A02040204020203" pitchFamily="34" charset="0"/>
                <a:cs typeface="Segoe UI Light" panose="020B0502040204020203" pitchFamily="34" charset="0"/>
              </a:rPr>
              <a:t>deaths per 100,000 </a:t>
            </a:r>
            <a:r>
              <a:rPr lang="en-US" sz="3200" dirty="0" smtClean="0">
                <a:latin typeface="Segoe UI Light" panose="020B0502040204020203" pitchFamily="34" charset="0"/>
                <a:cs typeface="Segoe UI Light" panose="020B0502040204020203" pitchFamily="34" charset="0"/>
              </a:rPr>
              <a:t>in NWA were estimated to be </a:t>
            </a:r>
            <a:r>
              <a:rPr lang="en-US" sz="3600" dirty="0" smtClean="0">
                <a:solidFill>
                  <a:schemeClr val="tx2"/>
                </a:solidFill>
                <a:latin typeface="Segoe UI Black" panose="020B0A02040204020203" pitchFamily="34" charset="0"/>
                <a:ea typeface="Segoe UI Black" panose="020B0A02040204020203" pitchFamily="34" charset="0"/>
                <a:cs typeface="Segoe UI Light" panose="020B0502040204020203" pitchFamily="34" charset="0"/>
              </a:rPr>
              <a:t>372.4</a:t>
            </a:r>
          </a:p>
          <a:p>
            <a:pPr marL="2400300" lvl="4" indent="-571500">
              <a:spcBef>
                <a:spcPct val="50000"/>
              </a:spcBef>
              <a:buClr>
                <a:schemeClr val="tx2"/>
              </a:buClr>
              <a:buFont typeface="Wingdings" panose="05000000000000000000" pitchFamily="2" charset="2"/>
              <a:buChar char="Ø"/>
            </a:pPr>
            <a:r>
              <a:rPr lang="en-US" sz="3200" dirty="0" smtClean="0">
                <a:latin typeface="Segoe UI Light" panose="020B0502040204020203" pitchFamily="34" charset="0"/>
                <a:cs typeface="Segoe UI Light" panose="020B0502040204020203" pitchFamily="34" charset="0"/>
              </a:rPr>
              <a:t>Much higher than overall death rate of 5.1/100K in NWA.</a:t>
            </a:r>
          </a:p>
          <a:p>
            <a:pPr marL="2400300" lvl="4" indent="-571500">
              <a:spcBef>
                <a:spcPct val="50000"/>
              </a:spcBef>
              <a:buClr>
                <a:schemeClr val="tx2"/>
              </a:buClr>
              <a:buFont typeface="Wingdings" panose="05000000000000000000" pitchFamily="2" charset="2"/>
              <a:buChar char="Ø"/>
            </a:pPr>
            <a:endParaRPr lang="en-US" sz="3200" dirty="0" smtClean="0">
              <a:latin typeface="Segoe UI Light" panose="020B0502040204020203" pitchFamily="34" charset="0"/>
              <a:cs typeface="Segoe UI Light" panose="020B0502040204020203" pitchFamily="34" charset="0"/>
            </a:endParaRPr>
          </a:p>
          <a:p>
            <a:pPr marL="571500" indent="-571500">
              <a:spcBef>
                <a:spcPct val="50000"/>
              </a:spcBef>
              <a:spcAft>
                <a:spcPts val="900"/>
              </a:spcAft>
              <a:buClr>
                <a:schemeClr val="tx2"/>
              </a:buClr>
              <a:buFont typeface="Wingdings" panose="05000000000000000000" pitchFamily="2" charset="2"/>
              <a:buChar char="Ø"/>
            </a:pPr>
            <a:r>
              <a:rPr lang="en-US" sz="3200" dirty="0" smtClean="0">
                <a:latin typeface="Segoe UI Light" panose="020B0502040204020203" pitchFamily="34" charset="0"/>
                <a:cs typeface="Segoe UI Light" panose="020B0502040204020203" pitchFamily="34" charset="0"/>
              </a:rPr>
              <a:t>Pacific Islander </a:t>
            </a:r>
            <a:r>
              <a:rPr lang="en-US" sz="3600" b="1" dirty="0">
                <a:solidFill>
                  <a:schemeClr val="tx2"/>
                </a:solidFill>
                <a:latin typeface="Segoe UI Light" panose="020B0502040204020203" pitchFamily="34" charset="0"/>
                <a:ea typeface="Segoe UI Black" panose="020B0A02040204020203" pitchFamily="34" charset="0"/>
                <a:cs typeface="Segoe UI Light" panose="020B0502040204020203" pitchFamily="34" charset="0"/>
              </a:rPr>
              <a:t>odds of death </a:t>
            </a:r>
            <a:r>
              <a:rPr lang="en-US" sz="3200" dirty="0" smtClean="0">
                <a:latin typeface="Segoe UI Light" panose="020B0502040204020203" pitchFamily="34" charset="0"/>
                <a:cs typeface="Segoe UI Light" panose="020B0502040204020203" pitchFamily="34" charset="0"/>
              </a:rPr>
              <a:t>from COVID-19 were </a:t>
            </a:r>
            <a:r>
              <a:rPr lang="en-US" sz="3600" dirty="0" smtClean="0">
                <a:solidFill>
                  <a:schemeClr val="tx2"/>
                </a:solidFill>
                <a:latin typeface="Segoe UI Black" panose="020B0A02040204020203" pitchFamily="34" charset="0"/>
                <a:ea typeface="Segoe UI Black" panose="020B0A02040204020203" pitchFamily="34" charset="0"/>
                <a:cs typeface="Segoe UI Light" panose="020B0502040204020203" pitchFamily="34" charset="0"/>
              </a:rPr>
              <a:t>2.5x higher </a:t>
            </a:r>
            <a:r>
              <a:rPr lang="en-US" sz="3200" dirty="0" smtClean="0">
                <a:latin typeface="Segoe UI Light" panose="020B0502040204020203" pitchFamily="34" charset="0"/>
                <a:cs typeface="Segoe UI Light" panose="020B0502040204020203" pitchFamily="34" charset="0"/>
              </a:rPr>
              <a:t>than </a:t>
            </a:r>
            <a:r>
              <a:rPr lang="en-US" sz="3200" dirty="0" err="1" smtClean="0">
                <a:latin typeface="Segoe UI Light" panose="020B0502040204020203" pitchFamily="34" charset="0"/>
                <a:cs typeface="Segoe UI Light" panose="020B0502040204020203" pitchFamily="34" charset="0"/>
              </a:rPr>
              <a:t>LatinX</a:t>
            </a:r>
            <a:r>
              <a:rPr lang="en-US" sz="3200" dirty="0" smtClean="0">
                <a:latin typeface="Segoe UI Light" panose="020B0502040204020203" pitchFamily="34" charset="0"/>
                <a:cs typeface="Segoe UI Light" panose="020B0502040204020203" pitchFamily="34" charset="0"/>
              </a:rPr>
              <a:t> persons</a:t>
            </a:r>
          </a:p>
        </p:txBody>
      </p:sp>
      <p:sp>
        <p:nvSpPr>
          <p:cNvPr id="12" name="Rectangle 11">
            <a:extLst>
              <a:ext uri="{FF2B5EF4-FFF2-40B4-BE49-F238E27FC236}">
                <a16:creationId xmlns:a16="http://schemas.microsoft.com/office/drawing/2014/main" id="{D506D199-78BE-4E38-AC5C-565B8130B7F9}"/>
              </a:ext>
            </a:extLst>
          </p:cNvPr>
          <p:cNvSpPr/>
          <p:nvPr/>
        </p:nvSpPr>
        <p:spPr>
          <a:xfrm>
            <a:off x="0" y="9018850"/>
            <a:ext cx="18288000" cy="13147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5" name="Picture 14">
            <a:extLst>
              <a:ext uri="{FF2B5EF4-FFF2-40B4-BE49-F238E27FC236}">
                <a16:creationId xmlns:a16="http://schemas.microsoft.com/office/drawing/2014/main" id="{55D3DF08-E742-4F81-BC58-A3E2A08266D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743317" y="9018850"/>
            <a:ext cx="2520413" cy="1321682"/>
          </a:xfrm>
          <a:prstGeom prst="rect">
            <a:avLst/>
          </a:prstGeom>
        </p:spPr>
      </p:pic>
    </p:spTree>
    <p:extLst>
      <p:ext uri="{BB962C8B-B14F-4D97-AF65-F5344CB8AC3E}">
        <p14:creationId xmlns:p14="http://schemas.microsoft.com/office/powerpoint/2010/main" val="21941449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OUTH PACIFIC STOCK PHOTOS| Handicrafts of the Marshall Islands | DAVID  KIRKLAND STOCK PHOTO LIBRARY"/>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4286" y="12700"/>
            <a:ext cx="18273714" cy="1029206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029" y="12700"/>
            <a:ext cx="18288000" cy="10287000"/>
          </a:xfrm>
          <a:prstGeom prst="rect">
            <a:avLst/>
          </a:prstGeom>
          <a:solidFill>
            <a:schemeClr val="tx2">
              <a:lumMod val="75000"/>
              <a:alpha val="9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F140A4D-81A0-4CFC-ACF0-28ED4CA7A2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230600" y="9182100"/>
            <a:ext cx="1901153" cy="996947"/>
          </a:xfrm>
          <a:prstGeom prst="rect">
            <a:avLst/>
          </a:prstGeom>
        </p:spPr>
      </p:pic>
      <p:sp>
        <p:nvSpPr>
          <p:cNvPr id="6" name="TextBox 5"/>
          <p:cNvSpPr txBox="1"/>
          <p:nvPr/>
        </p:nvSpPr>
        <p:spPr>
          <a:xfrm>
            <a:off x="2310850" y="1770590"/>
            <a:ext cx="13680357" cy="4622804"/>
          </a:xfrm>
          <a:prstGeom prst="rect">
            <a:avLst/>
          </a:prstGeom>
          <a:noFill/>
        </p:spPr>
        <p:txBody>
          <a:bodyPr wrap="square" rtlCol="0">
            <a:spAutoFit/>
          </a:bodyPr>
          <a:lstStyle/>
          <a:p>
            <a:pPr marL="342900" lvl="0" indent="-342900">
              <a:spcBef>
                <a:spcPct val="20000"/>
              </a:spcBef>
              <a:buFont typeface="Arial" pitchFamily="34" charset="0"/>
              <a:buChar char="•"/>
            </a:pPr>
            <a:r>
              <a:rPr lang="en-US" sz="3200" dirty="0">
                <a:solidFill>
                  <a:schemeClr val="tx2">
                    <a:lumMod val="40000"/>
                    <a:lumOff val="60000"/>
                  </a:schemeClr>
                </a:solidFill>
                <a:latin typeface="Segoe UI Black" panose="020B0A02040204020203" pitchFamily="34" charset="0"/>
                <a:ea typeface="Segoe UI Black" panose="020B0A02040204020203" pitchFamily="34" charset="0"/>
                <a:cs typeface="Segoe UI" panose="020B0502040204020203" pitchFamily="34" charset="0"/>
              </a:rPr>
              <a:t>Closed borders early! </a:t>
            </a:r>
            <a:r>
              <a:rPr lang="en-US" sz="2800" dirty="0">
                <a:solidFill>
                  <a:prstClr val="white"/>
                </a:solidFill>
                <a:latin typeface="Segoe UI" panose="020B0502040204020203" pitchFamily="34" charset="0"/>
                <a:ea typeface="Open Sans 1" panose="020B0604020202020204" charset="0"/>
                <a:cs typeface="Segoe UI" panose="020B0502040204020203" pitchFamily="34" charset="0"/>
              </a:rPr>
              <a:t>Marshall Islands leadership closed the borders before WHO declared </a:t>
            </a:r>
            <a:r>
              <a:rPr lang="en-US" sz="2800" dirty="0" err="1">
                <a:solidFill>
                  <a:prstClr val="white"/>
                </a:solidFill>
                <a:latin typeface="Segoe UI" panose="020B0502040204020203" pitchFamily="34" charset="0"/>
                <a:ea typeface="Open Sans 1" panose="020B0604020202020204" charset="0"/>
                <a:cs typeface="Segoe UI" panose="020B0502040204020203" pitchFamily="34" charset="0"/>
              </a:rPr>
              <a:t>COVID</a:t>
            </a:r>
            <a:r>
              <a:rPr lang="en-US" sz="2800" dirty="0">
                <a:solidFill>
                  <a:prstClr val="white"/>
                </a:solidFill>
                <a:latin typeface="Segoe UI" panose="020B0502040204020203" pitchFamily="34" charset="0"/>
                <a:ea typeface="Open Sans 1" panose="020B0604020202020204" charset="0"/>
                <a:cs typeface="Segoe UI" panose="020B0502040204020203" pitchFamily="34" charset="0"/>
              </a:rPr>
              <a:t>-19 pandemic on 3/8/2020.</a:t>
            </a:r>
          </a:p>
          <a:p>
            <a:pPr marL="2628900" lvl="5" indent="-342900">
              <a:spcBef>
                <a:spcPct val="20000"/>
              </a:spcBef>
              <a:buFont typeface="Arial" pitchFamily="34" charset="0"/>
              <a:buChar char="•"/>
            </a:pPr>
            <a:r>
              <a:rPr lang="en-US" sz="2800" dirty="0">
                <a:solidFill>
                  <a:prstClr val="white"/>
                </a:solidFill>
                <a:latin typeface="Segoe UI" panose="020B0502040204020203" pitchFamily="34" charset="0"/>
                <a:ea typeface="Open Sans 1" panose="020B0604020202020204" charset="0"/>
                <a:cs typeface="Segoe UI" panose="020B0502040204020203" pitchFamily="34" charset="0"/>
              </a:rPr>
              <a:t>Permitted the building of capacity to deal with </a:t>
            </a:r>
            <a:r>
              <a:rPr lang="en-US" sz="2800" dirty="0" err="1">
                <a:solidFill>
                  <a:prstClr val="white"/>
                </a:solidFill>
                <a:latin typeface="Segoe UI" panose="020B0502040204020203" pitchFamily="34" charset="0"/>
                <a:ea typeface="Open Sans 1" panose="020B0604020202020204" charset="0"/>
                <a:cs typeface="Segoe UI" panose="020B0502040204020203" pitchFamily="34" charset="0"/>
              </a:rPr>
              <a:t>COVID</a:t>
            </a:r>
            <a:r>
              <a:rPr lang="en-US" sz="2800" dirty="0">
                <a:solidFill>
                  <a:prstClr val="white"/>
                </a:solidFill>
                <a:latin typeface="Segoe UI" panose="020B0502040204020203" pitchFamily="34" charset="0"/>
                <a:ea typeface="Open Sans 1" panose="020B0604020202020204" charset="0"/>
                <a:cs typeface="Segoe UI" panose="020B0502040204020203" pitchFamily="34" charset="0"/>
              </a:rPr>
              <a:t>-19 (tests, vaccines, medications, HR, hospital/health capacity </a:t>
            </a:r>
            <a:r>
              <a:rPr lang="en-US" sz="2800" dirty="0" err="1" smtClean="0">
                <a:solidFill>
                  <a:prstClr val="white"/>
                </a:solidFill>
                <a:latin typeface="Segoe UI" panose="020B0502040204020203" pitchFamily="34" charset="0"/>
                <a:ea typeface="Open Sans 1" panose="020B0604020202020204" charset="0"/>
                <a:cs typeface="Segoe UI" panose="020B0502040204020203" pitchFamily="34" charset="0"/>
              </a:rPr>
              <a:t>etc</a:t>
            </a:r>
            <a:endParaRPr lang="en-US" sz="2800" dirty="0" smtClean="0">
              <a:solidFill>
                <a:prstClr val="white"/>
              </a:solidFill>
              <a:latin typeface="Segoe UI" panose="020B0502040204020203" pitchFamily="34" charset="0"/>
              <a:ea typeface="Open Sans 1" panose="020B0604020202020204" charset="0"/>
              <a:cs typeface="Segoe UI" panose="020B0502040204020203" pitchFamily="34" charset="0"/>
            </a:endParaRPr>
          </a:p>
          <a:p>
            <a:pPr marL="2628900" lvl="5" indent="-342900">
              <a:spcBef>
                <a:spcPct val="20000"/>
              </a:spcBef>
              <a:buFont typeface="Arial" pitchFamily="34" charset="0"/>
              <a:buChar char="•"/>
            </a:pPr>
            <a:endParaRPr lang="en-US" sz="2800" dirty="0">
              <a:solidFill>
                <a:prstClr val="white"/>
              </a:solidFill>
              <a:latin typeface="Segoe UI" panose="020B0502040204020203" pitchFamily="34" charset="0"/>
              <a:ea typeface="Open Sans 1" panose="020B0604020202020204" charset="0"/>
              <a:cs typeface="Segoe UI" panose="020B0502040204020203" pitchFamily="34" charset="0"/>
            </a:endParaRPr>
          </a:p>
          <a:p>
            <a:pPr marL="342900" indent="-342900">
              <a:spcBef>
                <a:spcPct val="20000"/>
              </a:spcBef>
              <a:buFont typeface="Arial" pitchFamily="34" charset="0"/>
              <a:buChar char="•"/>
            </a:pPr>
            <a:r>
              <a:rPr lang="en-US" sz="3200" dirty="0">
                <a:solidFill>
                  <a:schemeClr val="tx2">
                    <a:lumMod val="40000"/>
                    <a:lumOff val="60000"/>
                  </a:schemeClr>
                </a:solidFill>
                <a:latin typeface="Segoe UI Black" panose="020B0A02040204020203" pitchFamily="34" charset="0"/>
                <a:ea typeface="Segoe UI Black" panose="020B0A02040204020203" pitchFamily="34" charset="0"/>
                <a:cs typeface="Segoe UI" panose="020B0502040204020203" pitchFamily="34" charset="0"/>
              </a:rPr>
              <a:t>High Vaccination Rates</a:t>
            </a:r>
            <a:r>
              <a:rPr lang="en-US" sz="3200" dirty="0">
                <a:solidFill>
                  <a:schemeClr val="accent1">
                    <a:lumMod val="40000"/>
                    <a:lumOff val="60000"/>
                  </a:schemeClr>
                </a:solidFill>
                <a:latin typeface="Segoe UI Black" panose="020B0A02040204020203" pitchFamily="34" charset="0"/>
                <a:ea typeface="Segoe UI Black" panose="020B0A02040204020203" pitchFamily="34" charset="0"/>
                <a:cs typeface="Segoe UI" panose="020B0502040204020203" pitchFamily="34" charset="0"/>
              </a:rPr>
              <a:t> </a:t>
            </a:r>
            <a:r>
              <a:rPr lang="en-US" sz="2800" dirty="0">
                <a:solidFill>
                  <a:prstClr val="white"/>
                </a:solidFill>
                <a:latin typeface="Segoe UI" panose="020B0502040204020203" pitchFamily="34" charset="0"/>
                <a:ea typeface="Open Sans 1" panose="020B0604020202020204" charset="0"/>
                <a:cs typeface="Segoe UI" panose="020B0502040204020203" pitchFamily="34" charset="0"/>
              </a:rPr>
              <a:t>(“science to catch up to virus”)</a:t>
            </a:r>
          </a:p>
          <a:p>
            <a:pPr marL="2628900" lvl="5" indent="-342900">
              <a:spcBef>
                <a:spcPct val="20000"/>
              </a:spcBef>
              <a:buFont typeface="Arial" pitchFamily="34" charset="0"/>
              <a:buChar char="•"/>
            </a:pPr>
            <a:r>
              <a:rPr lang="en-US" sz="2800" dirty="0">
                <a:solidFill>
                  <a:prstClr val="white"/>
                </a:solidFill>
                <a:latin typeface="Segoe UI" panose="020B0502040204020203" pitchFamily="34" charset="0"/>
                <a:ea typeface="Open Sans 1" panose="020B0604020202020204" charset="0"/>
                <a:cs typeface="Segoe UI" panose="020B0502040204020203" pitchFamily="34" charset="0"/>
              </a:rPr>
              <a:t>House to house vaccination teams</a:t>
            </a:r>
          </a:p>
          <a:p>
            <a:pPr marL="2628900" lvl="5" indent="-342900">
              <a:spcBef>
                <a:spcPct val="20000"/>
              </a:spcBef>
              <a:buFont typeface="Arial" pitchFamily="34" charset="0"/>
              <a:buChar char="•"/>
            </a:pPr>
            <a:r>
              <a:rPr lang="en-US" sz="2800" dirty="0">
                <a:solidFill>
                  <a:prstClr val="white"/>
                </a:solidFill>
                <a:latin typeface="Segoe UI" panose="020B0502040204020203" pitchFamily="34" charset="0"/>
                <a:ea typeface="Open Sans 1" panose="020B0604020202020204" charset="0"/>
                <a:cs typeface="Segoe UI" panose="020B0502040204020203" pitchFamily="34" charset="0"/>
              </a:rPr>
              <a:t>Test-to-treat sites and mobile teams</a:t>
            </a:r>
          </a:p>
          <a:p>
            <a:pPr marL="2628900" lvl="5" indent="-342900">
              <a:spcBef>
                <a:spcPct val="20000"/>
              </a:spcBef>
              <a:buFont typeface="Arial" pitchFamily="34" charset="0"/>
              <a:buChar char="•"/>
            </a:pPr>
            <a:r>
              <a:rPr lang="en-US" sz="2800" dirty="0">
                <a:solidFill>
                  <a:prstClr val="white"/>
                </a:solidFill>
                <a:latin typeface="Segoe UI" panose="020B0502040204020203" pitchFamily="34" charset="0"/>
                <a:ea typeface="Open Sans 1" panose="020B0604020202020204" charset="0"/>
                <a:cs typeface="Segoe UI" panose="020B0502040204020203" pitchFamily="34" charset="0"/>
              </a:rPr>
              <a:t>Accessible and </a:t>
            </a:r>
            <a:r>
              <a:rPr lang="en-US" sz="2800" dirty="0" smtClean="0">
                <a:solidFill>
                  <a:prstClr val="white"/>
                </a:solidFill>
                <a:latin typeface="Segoe UI" panose="020B0502040204020203" pitchFamily="34" charset="0"/>
                <a:ea typeface="Open Sans 1" panose="020B0604020202020204" charset="0"/>
                <a:cs typeface="Segoe UI" panose="020B0502040204020203" pitchFamily="34" charset="0"/>
              </a:rPr>
              <a:t>equitable</a:t>
            </a:r>
          </a:p>
        </p:txBody>
      </p:sp>
      <p:sp>
        <p:nvSpPr>
          <p:cNvPr id="4" name="TextBox 3"/>
          <p:cNvSpPr txBox="1"/>
          <p:nvPr/>
        </p:nvSpPr>
        <p:spPr>
          <a:xfrm>
            <a:off x="1577809" y="6819900"/>
            <a:ext cx="14935200" cy="3219343"/>
          </a:xfrm>
          <a:prstGeom prst="rect">
            <a:avLst/>
          </a:prstGeom>
          <a:noFill/>
        </p:spPr>
        <p:txBody>
          <a:bodyPr wrap="square" numCol="2" spcCol="548640" rtlCol="0">
            <a:spAutoFit/>
          </a:bodyPr>
          <a:lstStyle/>
          <a:p>
            <a:pPr marL="342900" indent="-342900">
              <a:spcBef>
                <a:spcPct val="20000"/>
              </a:spcBef>
              <a:buFont typeface="Arial" pitchFamily="34" charset="0"/>
              <a:buChar char="•"/>
            </a:pPr>
            <a:r>
              <a:rPr lang="en-US" sz="3200" dirty="0">
                <a:solidFill>
                  <a:schemeClr val="tx2">
                    <a:lumMod val="40000"/>
                    <a:lumOff val="60000"/>
                  </a:schemeClr>
                </a:solidFill>
                <a:latin typeface="Segoe UI Black" panose="020B0A02040204020203" pitchFamily="34" charset="0"/>
                <a:ea typeface="Segoe UI Black" panose="020B0A02040204020203" pitchFamily="34" charset="0"/>
                <a:cs typeface="Segoe UI" panose="020B0502040204020203" pitchFamily="34" charset="0"/>
              </a:rPr>
              <a:t>Free access </a:t>
            </a:r>
            <a:r>
              <a:rPr lang="en-US" sz="2800" dirty="0">
                <a:solidFill>
                  <a:srgbClr val="EBEBEB"/>
                </a:solidFill>
                <a:latin typeface="Segoe UI" panose="020B0502040204020203" pitchFamily="34" charset="0"/>
                <a:ea typeface="Segoe UI Black" panose="020B0A02040204020203" pitchFamily="34" charset="0"/>
                <a:cs typeface="Segoe UI" panose="020B0502040204020203" pitchFamily="34" charset="0"/>
              </a:rPr>
              <a:t>to tests </a:t>
            </a:r>
            <a:r>
              <a:rPr lang="en-US" sz="2800" dirty="0">
                <a:solidFill>
                  <a:prstClr val="white"/>
                </a:solidFill>
                <a:latin typeface="Segoe UI" panose="020B0502040204020203" pitchFamily="34" charset="0"/>
                <a:ea typeface="Open Sans 1" panose="020B0604020202020204" charset="0"/>
                <a:cs typeface="Segoe UI" panose="020B0502040204020203" pitchFamily="34" charset="0"/>
              </a:rPr>
              <a:t>and therapeutics in the community</a:t>
            </a:r>
          </a:p>
          <a:p>
            <a:pPr marL="342900" indent="-342900">
              <a:spcBef>
                <a:spcPct val="20000"/>
              </a:spcBef>
              <a:buFont typeface="Arial" pitchFamily="34" charset="0"/>
              <a:buChar char="•"/>
            </a:pPr>
            <a:endParaRPr lang="en-US" sz="2800" dirty="0">
              <a:solidFill>
                <a:prstClr val="white"/>
              </a:solidFill>
              <a:latin typeface="Segoe UI" panose="020B0502040204020203" pitchFamily="34" charset="0"/>
              <a:ea typeface="Open Sans 1" panose="020B0604020202020204" charset="0"/>
              <a:cs typeface="Segoe UI" panose="020B0502040204020203" pitchFamily="34" charset="0"/>
            </a:endParaRPr>
          </a:p>
          <a:p>
            <a:pPr marL="342900" indent="-342900">
              <a:spcBef>
                <a:spcPct val="20000"/>
              </a:spcBef>
              <a:buFont typeface="Arial" pitchFamily="34" charset="0"/>
              <a:buChar char="•"/>
            </a:pPr>
            <a:r>
              <a:rPr lang="en-US" sz="2800" dirty="0">
                <a:solidFill>
                  <a:prstClr val="white"/>
                </a:solidFill>
                <a:latin typeface="Segoe UI" panose="020B0502040204020203" pitchFamily="34" charset="0"/>
                <a:ea typeface="Open Sans 1" panose="020B0604020202020204" charset="0"/>
                <a:cs typeface="Segoe UI" panose="020B0502040204020203" pitchFamily="34" charset="0"/>
              </a:rPr>
              <a:t>Targeting individuals at the greatest risk of severe </a:t>
            </a:r>
            <a:r>
              <a:rPr lang="en-US" sz="2800" dirty="0" smtClean="0">
                <a:solidFill>
                  <a:prstClr val="white"/>
                </a:solidFill>
                <a:latin typeface="Segoe UI" panose="020B0502040204020203" pitchFamily="34" charset="0"/>
                <a:ea typeface="Open Sans 1" panose="020B0604020202020204" charset="0"/>
                <a:cs typeface="Segoe UI" panose="020B0502040204020203" pitchFamily="34" charset="0"/>
              </a:rPr>
              <a:t>disease </a:t>
            </a:r>
            <a:r>
              <a:rPr lang="en-US" sz="2800" dirty="0">
                <a:solidFill>
                  <a:prstClr val="white"/>
                </a:solidFill>
                <a:latin typeface="Segoe UI" panose="020B0502040204020203" pitchFamily="34" charset="0"/>
                <a:ea typeface="Open Sans 1" panose="020B0604020202020204" charset="0"/>
                <a:cs typeface="Segoe UI" panose="020B0502040204020203" pitchFamily="34" charset="0"/>
              </a:rPr>
              <a:t>and </a:t>
            </a:r>
            <a:r>
              <a:rPr lang="en-US" sz="2800" dirty="0" smtClean="0">
                <a:solidFill>
                  <a:prstClr val="white"/>
                </a:solidFill>
                <a:latin typeface="Segoe UI" panose="020B0502040204020203" pitchFamily="34" charset="0"/>
                <a:ea typeface="Open Sans 1" panose="020B0604020202020204" charset="0"/>
                <a:cs typeface="Segoe UI" panose="020B0502040204020203" pitchFamily="34" charset="0"/>
              </a:rPr>
              <a:t>death</a:t>
            </a:r>
          </a:p>
          <a:p>
            <a:pPr>
              <a:spcBef>
                <a:spcPct val="20000"/>
              </a:spcBef>
            </a:pPr>
            <a:endParaRPr lang="en-US" sz="2000" dirty="0">
              <a:solidFill>
                <a:prstClr val="white"/>
              </a:solidFill>
              <a:latin typeface="Segoe UI" panose="020B0502040204020203" pitchFamily="34" charset="0"/>
              <a:ea typeface="Open Sans 1" panose="020B0604020202020204" charset="0"/>
              <a:cs typeface="Segoe UI" panose="020B0502040204020203" pitchFamily="34" charset="0"/>
            </a:endParaRPr>
          </a:p>
          <a:p>
            <a:pPr marL="342900" indent="-342900">
              <a:spcBef>
                <a:spcPct val="20000"/>
              </a:spcBef>
              <a:buFont typeface="Arial" pitchFamily="34" charset="0"/>
              <a:buChar char="•"/>
            </a:pPr>
            <a:endParaRPr lang="en-US" sz="2000" dirty="0">
              <a:solidFill>
                <a:prstClr val="white"/>
              </a:solidFill>
              <a:latin typeface="Segoe UI" panose="020B0502040204020203" pitchFamily="34" charset="0"/>
              <a:ea typeface="Open Sans 1" panose="020B0604020202020204" charset="0"/>
              <a:cs typeface="Segoe UI" panose="020B0502040204020203" pitchFamily="34" charset="0"/>
            </a:endParaRPr>
          </a:p>
          <a:p>
            <a:pPr marL="342900" indent="-342900">
              <a:spcBef>
                <a:spcPct val="20000"/>
              </a:spcBef>
              <a:buFont typeface="Arial" pitchFamily="34" charset="0"/>
              <a:buChar char="•"/>
            </a:pPr>
            <a:r>
              <a:rPr lang="en-US" sz="3200" dirty="0">
                <a:solidFill>
                  <a:schemeClr val="tx2">
                    <a:lumMod val="40000"/>
                    <a:lumOff val="60000"/>
                  </a:schemeClr>
                </a:solidFill>
                <a:latin typeface="Segoe UI Black" panose="020B0A02040204020203" pitchFamily="34" charset="0"/>
                <a:ea typeface="Segoe UI Black" panose="020B0A02040204020203" pitchFamily="34" charset="0"/>
                <a:cs typeface="Segoe UI" panose="020B0502040204020203" pitchFamily="34" charset="0"/>
              </a:rPr>
              <a:t>Utilizing cultural and religious leaders </a:t>
            </a:r>
            <a:r>
              <a:rPr lang="en-US" sz="2800" dirty="0">
                <a:solidFill>
                  <a:prstClr val="white"/>
                </a:solidFill>
                <a:latin typeface="Segoe UI" panose="020B0502040204020203" pitchFamily="34" charset="0"/>
                <a:ea typeface="Open Sans 1" panose="020B0604020202020204" charset="0"/>
                <a:cs typeface="Segoe UI" panose="020B0502040204020203" pitchFamily="34" charset="0"/>
              </a:rPr>
              <a:t>as ambassadors</a:t>
            </a:r>
          </a:p>
          <a:p>
            <a:pPr marL="342900" indent="-342900">
              <a:spcBef>
                <a:spcPct val="20000"/>
              </a:spcBef>
              <a:buFont typeface="Arial" pitchFamily="34" charset="0"/>
              <a:buChar char="•"/>
            </a:pPr>
            <a:endParaRPr lang="en-US" sz="2000" dirty="0">
              <a:solidFill>
                <a:prstClr val="white"/>
              </a:solidFill>
              <a:latin typeface="Segoe UI" panose="020B0502040204020203" pitchFamily="34" charset="0"/>
              <a:ea typeface="Open Sans 1" panose="020B0604020202020204" charset="0"/>
              <a:cs typeface="Segoe UI" panose="020B0502040204020203" pitchFamily="34" charset="0"/>
            </a:endParaRPr>
          </a:p>
          <a:p>
            <a:pPr marL="342900" indent="-342900">
              <a:spcBef>
                <a:spcPct val="20000"/>
              </a:spcBef>
              <a:buFont typeface="Arial" pitchFamily="34" charset="0"/>
              <a:buChar char="•"/>
            </a:pPr>
            <a:r>
              <a:rPr lang="en-US" sz="3200" dirty="0">
                <a:solidFill>
                  <a:schemeClr val="tx2">
                    <a:lumMod val="40000"/>
                    <a:lumOff val="60000"/>
                  </a:schemeClr>
                </a:solidFill>
                <a:latin typeface="Segoe UI Black" panose="020B0A02040204020203" pitchFamily="34" charset="0"/>
                <a:ea typeface="Segoe UI Black" panose="020B0A02040204020203" pitchFamily="34" charset="0"/>
                <a:cs typeface="Segoe UI" panose="020B0502040204020203" pitchFamily="34" charset="0"/>
              </a:rPr>
              <a:t>Healthcare messaging </a:t>
            </a:r>
            <a:r>
              <a:rPr lang="en-US" sz="2800" dirty="0">
                <a:solidFill>
                  <a:prstClr val="white"/>
                </a:solidFill>
                <a:latin typeface="Segoe UI" panose="020B0502040204020203" pitchFamily="34" charset="0"/>
                <a:ea typeface="Open Sans 1" panose="020B0604020202020204" charset="0"/>
                <a:cs typeface="Segoe UI" panose="020B0502040204020203" pitchFamily="34" charset="0"/>
              </a:rPr>
              <a:t>in-language in multiple platforms</a:t>
            </a:r>
          </a:p>
          <a:p>
            <a:endParaRPr lang="en-US" dirty="0"/>
          </a:p>
        </p:txBody>
      </p:sp>
      <p:sp>
        <p:nvSpPr>
          <p:cNvPr id="8" name="Rounded Rectangle 7"/>
          <p:cNvSpPr/>
          <p:nvPr/>
        </p:nvSpPr>
        <p:spPr>
          <a:xfrm>
            <a:off x="457200" y="329556"/>
            <a:ext cx="12192000" cy="914400"/>
          </a:xfrm>
          <a:prstGeom prst="roundRect">
            <a:avLst/>
          </a:prstGeom>
          <a:solidFill>
            <a:schemeClr val="accent1">
              <a:alpha val="6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latin typeface="Segoe UI" panose="020B0502040204020203" pitchFamily="34" charset="0"/>
                <a:cs typeface="Segoe UI" panose="020B0502040204020203" pitchFamily="34" charset="0"/>
              </a:rPr>
              <a:t>Innovative Island Approaches that worked!</a:t>
            </a:r>
          </a:p>
        </p:txBody>
      </p:sp>
    </p:spTree>
    <p:extLst>
      <p:ext uri="{BB962C8B-B14F-4D97-AF65-F5344CB8AC3E}">
        <p14:creationId xmlns:p14="http://schemas.microsoft.com/office/powerpoint/2010/main" val="34486350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1956C98-80CC-47B1-A0F2-AE5CCCF832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743317" y="8979206"/>
            <a:ext cx="2520413" cy="1321682"/>
          </a:xfrm>
          <a:prstGeom prst="rect">
            <a:avLst/>
          </a:prstGeom>
        </p:spPr>
      </p:pic>
      <p:sp>
        <p:nvSpPr>
          <p:cNvPr id="12" name="TextBox 4">
            <a:extLst>
              <a:ext uri="{FF2B5EF4-FFF2-40B4-BE49-F238E27FC236}">
                <a16:creationId xmlns:a16="http://schemas.microsoft.com/office/drawing/2014/main" id="{39D7B9DB-94A3-461A-B7FE-0D21152D2ED5}"/>
              </a:ext>
            </a:extLst>
          </p:cNvPr>
          <p:cNvSpPr txBox="1"/>
          <p:nvPr/>
        </p:nvSpPr>
        <p:spPr>
          <a:xfrm>
            <a:off x="452794" y="816375"/>
            <a:ext cx="6934199" cy="2954655"/>
          </a:xfrm>
          <a:prstGeom prst="rect">
            <a:avLst/>
          </a:prstGeom>
        </p:spPr>
        <p:txBody>
          <a:bodyPr wrap="square" lIns="0" tIns="0" rIns="0" bIns="0" rtlCol="0" anchor="t">
            <a:spAutoFit/>
          </a:bodyPr>
          <a:lstStyle/>
          <a:p>
            <a:pPr algn="ctr"/>
            <a:r>
              <a:rPr lang="en-US" sz="4800" spc="375" dirty="0" smtClean="0">
                <a:solidFill>
                  <a:srgbClr val="191919"/>
                </a:solidFill>
                <a:latin typeface="Segoe UI Light" panose="020B0502040204020203" pitchFamily="34" charset="0"/>
                <a:cs typeface="Segoe UI Light" panose="020B0502040204020203" pitchFamily="34" charset="0"/>
              </a:rPr>
              <a:t>Chronic disease management in Marshallese patient populations</a:t>
            </a:r>
            <a:endParaRPr lang="en-US" sz="4800" spc="375" dirty="0">
              <a:solidFill>
                <a:srgbClr val="191919"/>
              </a:solidFill>
              <a:latin typeface="Segoe UI Light" panose="020B0502040204020203" pitchFamily="34" charset="0"/>
              <a:cs typeface="Segoe UI Light" panose="020B0502040204020203" pitchFamily="34" charset="0"/>
            </a:endParaRPr>
          </a:p>
        </p:txBody>
      </p:sp>
      <p:cxnSp>
        <p:nvCxnSpPr>
          <p:cNvPr id="13" name="Straight Connector 12">
            <a:extLst>
              <a:ext uri="{FF2B5EF4-FFF2-40B4-BE49-F238E27FC236}">
                <a16:creationId xmlns:a16="http://schemas.microsoft.com/office/drawing/2014/main" id="{64C9724B-AF06-413D-8994-53986C6065A9}"/>
              </a:ext>
            </a:extLst>
          </p:cNvPr>
          <p:cNvCxnSpPr>
            <a:cxnSpLocks/>
          </p:cNvCxnSpPr>
          <p:nvPr/>
        </p:nvCxnSpPr>
        <p:spPr>
          <a:xfrm>
            <a:off x="262293" y="4305300"/>
            <a:ext cx="73152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479E1B37-FF2B-4B24-8A18-6465B5FE1402}"/>
              </a:ext>
            </a:extLst>
          </p:cNvPr>
          <p:cNvSpPr/>
          <p:nvPr/>
        </p:nvSpPr>
        <p:spPr>
          <a:xfrm>
            <a:off x="0" y="8979206"/>
            <a:ext cx="18288000" cy="13147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31" name="Picture 30">
            <a:extLst>
              <a:ext uri="{FF2B5EF4-FFF2-40B4-BE49-F238E27FC236}">
                <a16:creationId xmlns:a16="http://schemas.microsoft.com/office/drawing/2014/main" id="{93229FDD-9964-4E19-B434-FB79966A228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743317" y="9018850"/>
            <a:ext cx="2520413" cy="1321682"/>
          </a:xfrm>
          <a:prstGeom prst="rect">
            <a:avLst/>
          </a:prstGeom>
        </p:spPr>
      </p:pic>
      <p:sp>
        <p:nvSpPr>
          <p:cNvPr id="10" name="TextBox 4">
            <a:extLst>
              <a:ext uri="{FF2B5EF4-FFF2-40B4-BE49-F238E27FC236}">
                <a16:creationId xmlns:a16="http://schemas.microsoft.com/office/drawing/2014/main" id="{CBEA651C-2B93-4ECA-84E6-0599AC314101}"/>
              </a:ext>
            </a:extLst>
          </p:cNvPr>
          <p:cNvSpPr txBox="1"/>
          <p:nvPr/>
        </p:nvSpPr>
        <p:spPr>
          <a:xfrm>
            <a:off x="410288" y="4918704"/>
            <a:ext cx="6934199" cy="3447098"/>
          </a:xfrm>
          <a:prstGeom prst="rect">
            <a:avLst/>
          </a:prstGeom>
        </p:spPr>
        <p:txBody>
          <a:bodyPr wrap="square" lIns="0" tIns="0" rIns="0" bIns="0" rtlCol="0" anchor="t">
            <a:spAutoFit/>
          </a:bodyPr>
          <a:lstStyle/>
          <a:p>
            <a:pPr algn="ctr"/>
            <a:r>
              <a:rPr lang="en-US" sz="3200" spc="375" dirty="0" smtClean="0">
                <a:latin typeface="Segoe UI" panose="020B0502040204020203" pitchFamily="34" charset="0"/>
                <a:cs typeface="Segoe UI" panose="020B0502040204020203" pitchFamily="34" charset="0"/>
              </a:rPr>
              <a:t>Understand and respect the </a:t>
            </a:r>
            <a:r>
              <a:rPr lang="en-US" sz="3200" spc="375" dirty="0" smtClean="0">
                <a:solidFill>
                  <a:schemeClr val="tx2"/>
                </a:solidFill>
                <a:latin typeface="Segoe UI Black" panose="020B0A02040204020203" pitchFamily="34" charset="0"/>
                <a:ea typeface="Segoe UI Black" panose="020B0A02040204020203" pitchFamily="34" charset="0"/>
                <a:cs typeface="Segoe UI Semibold" panose="020B0702040204020203" pitchFamily="34" charset="0"/>
              </a:rPr>
              <a:t>history, distrust, culture</a:t>
            </a:r>
            <a:r>
              <a:rPr lang="en-US" sz="3200" spc="375" dirty="0" smtClean="0">
                <a:solidFill>
                  <a:schemeClr val="tx2"/>
                </a:solidFill>
                <a:latin typeface="Segoe UI Semibold" panose="020B0702040204020203" pitchFamily="34" charset="0"/>
                <a:cs typeface="Segoe UI Semibold" panose="020B0702040204020203" pitchFamily="34" charset="0"/>
              </a:rPr>
              <a:t>, </a:t>
            </a:r>
            <a:r>
              <a:rPr lang="en-US" sz="3200" b="1" spc="375" dirty="0" smtClean="0">
                <a:solidFill>
                  <a:schemeClr val="accent1">
                    <a:lumMod val="75000"/>
                  </a:schemeClr>
                </a:solidFill>
                <a:latin typeface="Segoe UI Black" panose="020B0A02040204020203" pitchFamily="34" charset="0"/>
                <a:ea typeface="Segoe UI Black" panose="020B0A02040204020203" pitchFamily="34" charset="0"/>
                <a:cs typeface="Segoe UI" panose="020B0502040204020203" pitchFamily="34" charset="0"/>
              </a:rPr>
              <a:t>expectations</a:t>
            </a:r>
          </a:p>
          <a:p>
            <a:pPr algn="ctr"/>
            <a:endParaRPr lang="en-US" sz="3200" spc="375" dirty="0">
              <a:solidFill>
                <a:schemeClr val="tx2"/>
              </a:solidFill>
              <a:latin typeface="Segoe UI Semibold" panose="020B0702040204020203" pitchFamily="34" charset="0"/>
              <a:cs typeface="Segoe UI Semibold" panose="020B0702040204020203" pitchFamily="34" charset="0"/>
            </a:endParaRPr>
          </a:p>
          <a:p>
            <a:pPr algn="ctr"/>
            <a:endParaRPr lang="en-US" sz="3200" spc="375" dirty="0" smtClean="0">
              <a:solidFill>
                <a:schemeClr val="tx2"/>
              </a:solidFill>
              <a:latin typeface="Segoe UI" panose="020B0502040204020203" pitchFamily="34" charset="0"/>
              <a:cs typeface="Segoe UI" panose="020B0502040204020203" pitchFamily="34" charset="0"/>
            </a:endParaRPr>
          </a:p>
          <a:p>
            <a:pPr algn="ctr"/>
            <a:r>
              <a:rPr lang="en-US" sz="3200" spc="375" dirty="0" smtClean="0">
                <a:latin typeface="Segoe UI" panose="020B0502040204020203" pitchFamily="34" charset="0"/>
                <a:cs typeface="Segoe UI" panose="020B0502040204020203" pitchFamily="34" charset="0"/>
              </a:rPr>
              <a:t>Understand and respect the </a:t>
            </a:r>
            <a:r>
              <a:rPr lang="en-US" sz="3200" spc="375" dirty="0" smtClean="0">
                <a:solidFill>
                  <a:schemeClr val="tx2"/>
                </a:solidFill>
                <a:latin typeface="Segoe UI Black" panose="020B0A02040204020203" pitchFamily="34" charset="0"/>
                <a:ea typeface="Segoe UI Black" panose="020B0A02040204020203" pitchFamily="34" charset="0"/>
                <a:cs typeface="Segoe UI Semibold" panose="020B0702040204020203" pitchFamily="34" charset="0"/>
              </a:rPr>
              <a:t>family unit</a:t>
            </a:r>
            <a:endParaRPr lang="en-US" sz="3200" spc="375" dirty="0">
              <a:solidFill>
                <a:schemeClr val="tx2"/>
              </a:solidFill>
              <a:latin typeface="Segoe UI Black" panose="020B0A02040204020203" pitchFamily="34" charset="0"/>
              <a:ea typeface="Segoe UI Black" panose="020B0A02040204020203" pitchFamily="34" charset="0"/>
              <a:cs typeface="Segoe UI Semibold" panose="020B0702040204020203" pitchFamily="34" charset="0"/>
            </a:endParaRPr>
          </a:p>
        </p:txBody>
      </p:sp>
      <p:pic>
        <p:nvPicPr>
          <p:cNvPr id="9" name="Picture 8">
            <a:extLst>
              <a:ext uri="{FF2B5EF4-FFF2-40B4-BE49-F238E27FC236}">
                <a16:creationId xmlns:a16="http://schemas.microsoft.com/office/drawing/2014/main" id="{4418F41B-5C31-43DB-AADE-5AA413BDD0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54774" y="-1"/>
            <a:ext cx="10577422" cy="8979201"/>
          </a:xfrm>
          <a:prstGeom prst="rect">
            <a:avLst/>
          </a:prstGeom>
        </p:spPr>
      </p:pic>
    </p:spTree>
    <p:extLst>
      <p:ext uri="{BB962C8B-B14F-4D97-AF65-F5344CB8AC3E}">
        <p14:creationId xmlns:p14="http://schemas.microsoft.com/office/powerpoint/2010/main" val="7203801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1956C98-80CC-47B1-A0F2-AE5CCCF832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743317" y="8979206"/>
            <a:ext cx="2520413" cy="1321682"/>
          </a:xfrm>
          <a:prstGeom prst="rect">
            <a:avLst/>
          </a:prstGeom>
        </p:spPr>
      </p:pic>
      <p:sp>
        <p:nvSpPr>
          <p:cNvPr id="12" name="TextBox 4">
            <a:extLst>
              <a:ext uri="{FF2B5EF4-FFF2-40B4-BE49-F238E27FC236}">
                <a16:creationId xmlns:a16="http://schemas.microsoft.com/office/drawing/2014/main" id="{39D7B9DB-94A3-461A-B7FE-0D21152D2ED5}"/>
              </a:ext>
            </a:extLst>
          </p:cNvPr>
          <p:cNvSpPr txBox="1"/>
          <p:nvPr/>
        </p:nvSpPr>
        <p:spPr>
          <a:xfrm>
            <a:off x="913928" y="571500"/>
            <a:ext cx="8543684" cy="2215991"/>
          </a:xfrm>
          <a:prstGeom prst="rect">
            <a:avLst/>
          </a:prstGeom>
        </p:spPr>
        <p:txBody>
          <a:bodyPr wrap="square" lIns="0" tIns="0" rIns="0" bIns="0" rtlCol="0" anchor="t">
            <a:spAutoFit/>
          </a:bodyPr>
          <a:lstStyle/>
          <a:p>
            <a:pPr algn="ctr"/>
            <a:r>
              <a:rPr lang="en-US" sz="4800" spc="375" dirty="0" smtClean="0">
                <a:solidFill>
                  <a:srgbClr val="191919"/>
                </a:solidFill>
                <a:latin typeface="Segoe UI Light" panose="020B0502040204020203" pitchFamily="34" charset="0"/>
                <a:cs typeface="Segoe UI Light" panose="020B0502040204020203" pitchFamily="34" charset="0"/>
              </a:rPr>
              <a:t>Chronic disease management in Marshallese patient populations</a:t>
            </a:r>
            <a:endParaRPr lang="en-US" sz="4800" spc="375" dirty="0">
              <a:solidFill>
                <a:srgbClr val="191919"/>
              </a:solidFill>
              <a:latin typeface="Segoe UI Light" panose="020B0502040204020203" pitchFamily="34" charset="0"/>
              <a:cs typeface="Segoe UI Light" panose="020B0502040204020203" pitchFamily="34" charset="0"/>
            </a:endParaRPr>
          </a:p>
        </p:txBody>
      </p:sp>
      <p:cxnSp>
        <p:nvCxnSpPr>
          <p:cNvPr id="13" name="Straight Connector 12">
            <a:extLst>
              <a:ext uri="{FF2B5EF4-FFF2-40B4-BE49-F238E27FC236}">
                <a16:creationId xmlns:a16="http://schemas.microsoft.com/office/drawing/2014/main" id="{64C9724B-AF06-413D-8994-53986C6065A9}"/>
              </a:ext>
            </a:extLst>
          </p:cNvPr>
          <p:cNvCxnSpPr>
            <a:cxnSpLocks/>
          </p:cNvCxnSpPr>
          <p:nvPr/>
        </p:nvCxnSpPr>
        <p:spPr>
          <a:xfrm flipV="1">
            <a:off x="719653" y="3317372"/>
            <a:ext cx="8932233" cy="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479E1B37-FF2B-4B24-8A18-6465B5FE1402}"/>
              </a:ext>
            </a:extLst>
          </p:cNvPr>
          <p:cNvSpPr/>
          <p:nvPr/>
        </p:nvSpPr>
        <p:spPr>
          <a:xfrm>
            <a:off x="0" y="8979206"/>
            <a:ext cx="18288000" cy="13147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31" name="Picture 30">
            <a:extLst>
              <a:ext uri="{FF2B5EF4-FFF2-40B4-BE49-F238E27FC236}">
                <a16:creationId xmlns:a16="http://schemas.microsoft.com/office/drawing/2014/main" id="{93229FDD-9964-4E19-B434-FB79966A228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743317" y="9018850"/>
            <a:ext cx="2520413" cy="1321682"/>
          </a:xfrm>
          <a:prstGeom prst="rect">
            <a:avLst/>
          </a:prstGeom>
        </p:spPr>
      </p:pic>
      <p:sp>
        <p:nvSpPr>
          <p:cNvPr id="10" name="TextBox 4">
            <a:extLst>
              <a:ext uri="{FF2B5EF4-FFF2-40B4-BE49-F238E27FC236}">
                <a16:creationId xmlns:a16="http://schemas.microsoft.com/office/drawing/2014/main" id="{CBEA651C-2B93-4ECA-84E6-0599AC314101}"/>
              </a:ext>
            </a:extLst>
          </p:cNvPr>
          <p:cNvSpPr txBox="1"/>
          <p:nvPr/>
        </p:nvSpPr>
        <p:spPr>
          <a:xfrm>
            <a:off x="911300" y="4110302"/>
            <a:ext cx="8994700" cy="3447098"/>
          </a:xfrm>
          <a:prstGeom prst="rect">
            <a:avLst/>
          </a:prstGeom>
        </p:spPr>
        <p:txBody>
          <a:bodyPr wrap="square" lIns="0" tIns="0" rIns="0" bIns="0" rtlCol="0" anchor="t">
            <a:spAutoFit/>
          </a:bodyPr>
          <a:lstStyle/>
          <a:p>
            <a:pPr algn="ctr"/>
            <a:r>
              <a:rPr lang="en-US" sz="3200" spc="375" dirty="0" smtClean="0">
                <a:solidFill>
                  <a:schemeClr val="tx2"/>
                </a:solidFill>
                <a:latin typeface="Segoe UI Black" panose="020B0A02040204020203" pitchFamily="34" charset="0"/>
                <a:ea typeface="Segoe UI Black" panose="020B0A02040204020203" pitchFamily="34" charset="0"/>
                <a:cs typeface="Segoe UI" panose="020B0502040204020203" pitchFamily="34" charset="0"/>
              </a:rPr>
              <a:t>Be visible </a:t>
            </a:r>
            <a:r>
              <a:rPr lang="en-US" sz="3200" spc="375" dirty="0" smtClean="0">
                <a:latin typeface="Segoe UI" panose="020B0502040204020203" pitchFamily="34" charset="0"/>
                <a:cs typeface="Segoe UI" panose="020B0502040204020203" pitchFamily="34" charset="0"/>
              </a:rPr>
              <a:t>at different settings (clinic, home, church, community events)</a:t>
            </a:r>
          </a:p>
          <a:p>
            <a:pPr algn="ctr"/>
            <a:endParaRPr lang="en-US" sz="3200" spc="375" dirty="0">
              <a:latin typeface="Segoe UI" panose="020B0502040204020203" pitchFamily="34" charset="0"/>
              <a:cs typeface="Segoe UI" panose="020B0502040204020203" pitchFamily="34" charset="0"/>
            </a:endParaRPr>
          </a:p>
          <a:p>
            <a:pPr algn="ctr"/>
            <a:endParaRPr lang="en-US" sz="3200" spc="375" dirty="0" smtClean="0">
              <a:latin typeface="Segoe UI" panose="020B0502040204020203" pitchFamily="34" charset="0"/>
              <a:cs typeface="Segoe UI" panose="020B0502040204020203" pitchFamily="34" charset="0"/>
            </a:endParaRPr>
          </a:p>
          <a:p>
            <a:pPr algn="ctr"/>
            <a:r>
              <a:rPr lang="en-US" sz="3200" spc="375" dirty="0" smtClean="0">
                <a:latin typeface="Segoe UI" panose="020B0502040204020203" pitchFamily="34" charset="0"/>
                <a:cs typeface="Segoe UI" panose="020B0502040204020203" pitchFamily="34" charset="0"/>
              </a:rPr>
              <a:t>Hire &amp; utilize well-trained/ certified </a:t>
            </a:r>
            <a:r>
              <a:rPr lang="en-US" sz="3200" spc="375" dirty="0" err="1" smtClean="0">
                <a:latin typeface="Segoe UI" panose="020B0502040204020203" pitchFamily="34" charset="0"/>
                <a:cs typeface="Segoe UI" panose="020B0502040204020203" pitchFamily="34" charset="0"/>
              </a:rPr>
              <a:t>CHWs</a:t>
            </a:r>
            <a:r>
              <a:rPr lang="en-US" sz="3200" spc="375" dirty="0" smtClean="0">
                <a:latin typeface="Segoe UI" panose="020B0502040204020203" pitchFamily="34" charset="0"/>
                <a:cs typeface="Segoe UI" panose="020B0502040204020203" pitchFamily="34" charset="0"/>
              </a:rPr>
              <a:t>/Navigators to </a:t>
            </a:r>
            <a:r>
              <a:rPr lang="en-US" sz="3200" spc="375" dirty="0" smtClean="0">
                <a:solidFill>
                  <a:schemeClr val="tx2"/>
                </a:solidFill>
                <a:latin typeface="Segoe UI Black" panose="020B0A02040204020203" pitchFamily="34" charset="0"/>
                <a:ea typeface="Segoe UI Black" panose="020B0A02040204020203" pitchFamily="34" charset="0"/>
                <a:cs typeface="Segoe UI" panose="020B0502040204020203" pitchFamily="34" charset="0"/>
              </a:rPr>
              <a:t>build and maintain trust</a:t>
            </a:r>
            <a:endParaRPr lang="en-US" sz="3200" spc="375" dirty="0">
              <a:solidFill>
                <a:schemeClr val="tx2"/>
              </a:solidFill>
              <a:latin typeface="Segoe UI Black" panose="020B0A02040204020203" pitchFamily="34" charset="0"/>
              <a:ea typeface="Segoe UI Black" panose="020B0A02040204020203" pitchFamily="34" charset="0"/>
              <a:cs typeface="Segoe UI" panose="020B0502040204020203" pitchFamily="34" charset="0"/>
            </a:endParaRPr>
          </a:p>
        </p:txBody>
      </p:sp>
      <p:pic>
        <p:nvPicPr>
          <p:cNvPr id="3" name="Picture 2">
            <a:extLst>
              <a:ext uri="{FF2B5EF4-FFF2-40B4-BE49-F238E27FC236}">
                <a16:creationId xmlns:a16="http://schemas.microsoft.com/office/drawing/2014/main" id="{50541D0C-C9E9-410C-87F2-7CDF17A54C5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flipH="1">
            <a:off x="10369397" y="1060603"/>
            <a:ext cx="8979205" cy="6858000"/>
          </a:xfrm>
          <a:prstGeom prst="rect">
            <a:avLst/>
          </a:prstGeom>
        </p:spPr>
      </p:pic>
    </p:spTree>
    <p:extLst>
      <p:ext uri="{BB962C8B-B14F-4D97-AF65-F5344CB8AC3E}">
        <p14:creationId xmlns:p14="http://schemas.microsoft.com/office/powerpoint/2010/main" val="9966905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1956C98-80CC-47B1-A0F2-AE5CCCF832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743317" y="8979206"/>
            <a:ext cx="2520413" cy="1321682"/>
          </a:xfrm>
          <a:prstGeom prst="rect">
            <a:avLst/>
          </a:prstGeom>
        </p:spPr>
      </p:pic>
      <p:sp>
        <p:nvSpPr>
          <p:cNvPr id="12" name="TextBox 4">
            <a:extLst>
              <a:ext uri="{FF2B5EF4-FFF2-40B4-BE49-F238E27FC236}">
                <a16:creationId xmlns:a16="http://schemas.microsoft.com/office/drawing/2014/main" id="{39D7B9DB-94A3-461A-B7FE-0D21152D2ED5}"/>
              </a:ext>
            </a:extLst>
          </p:cNvPr>
          <p:cNvSpPr txBox="1"/>
          <p:nvPr/>
        </p:nvSpPr>
        <p:spPr>
          <a:xfrm>
            <a:off x="685800" y="932191"/>
            <a:ext cx="10287000" cy="1477328"/>
          </a:xfrm>
          <a:prstGeom prst="rect">
            <a:avLst/>
          </a:prstGeom>
        </p:spPr>
        <p:txBody>
          <a:bodyPr wrap="square" lIns="0" tIns="0" rIns="0" bIns="0" rtlCol="0" anchor="t">
            <a:spAutoFit/>
          </a:bodyPr>
          <a:lstStyle/>
          <a:p>
            <a:pPr algn="ctr"/>
            <a:r>
              <a:rPr lang="en-US" sz="4800" spc="375" dirty="0" smtClean="0">
                <a:solidFill>
                  <a:srgbClr val="191919"/>
                </a:solidFill>
                <a:latin typeface="Segoe UI Light" panose="020B0502040204020203" pitchFamily="34" charset="0"/>
                <a:cs typeface="Segoe UI Light" panose="020B0502040204020203" pitchFamily="34" charset="0"/>
              </a:rPr>
              <a:t>Chronic disease management in Marshallese patient populations</a:t>
            </a:r>
            <a:endParaRPr lang="en-US" sz="4800" spc="375" dirty="0">
              <a:solidFill>
                <a:srgbClr val="191919"/>
              </a:solidFill>
              <a:latin typeface="Segoe UI Light" panose="020B0502040204020203" pitchFamily="34" charset="0"/>
              <a:cs typeface="Segoe UI Light" panose="020B0502040204020203" pitchFamily="34" charset="0"/>
            </a:endParaRPr>
          </a:p>
        </p:txBody>
      </p:sp>
      <p:cxnSp>
        <p:nvCxnSpPr>
          <p:cNvPr id="13" name="Straight Connector 12">
            <a:extLst>
              <a:ext uri="{FF2B5EF4-FFF2-40B4-BE49-F238E27FC236}">
                <a16:creationId xmlns:a16="http://schemas.microsoft.com/office/drawing/2014/main" id="{64C9724B-AF06-413D-8994-53986C6065A9}"/>
              </a:ext>
            </a:extLst>
          </p:cNvPr>
          <p:cNvCxnSpPr>
            <a:cxnSpLocks/>
          </p:cNvCxnSpPr>
          <p:nvPr/>
        </p:nvCxnSpPr>
        <p:spPr>
          <a:xfrm>
            <a:off x="685800" y="3467100"/>
            <a:ext cx="10287000" cy="10686"/>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479E1B37-FF2B-4B24-8A18-6465B5FE1402}"/>
              </a:ext>
            </a:extLst>
          </p:cNvPr>
          <p:cNvSpPr/>
          <p:nvPr/>
        </p:nvSpPr>
        <p:spPr>
          <a:xfrm>
            <a:off x="0" y="8979206"/>
            <a:ext cx="18288000" cy="13147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31" name="Picture 30">
            <a:extLst>
              <a:ext uri="{FF2B5EF4-FFF2-40B4-BE49-F238E27FC236}">
                <a16:creationId xmlns:a16="http://schemas.microsoft.com/office/drawing/2014/main" id="{93229FDD-9964-4E19-B434-FB79966A228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743317" y="9018850"/>
            <a:ext cx="2520413" cy="1321682"/>
          </a:xfrm>
          <a:prstGeom prst="rect">
            <a:avLst/>
          </a:prstGeom>
        </p:spPr>
      </p:pic>
      <p:sp>
        <p:nvSpPr>
          <p:cNvPr id="10" name="TextBox 4">
            <a:extLst>
              <a:ext uri="{FF2B5EF4-FFF2-40B4-BE49-F238E27FC236}">
                <a16:creationId xmlns:a16="http://schemas.microsoft.com/office/drawing/2014/main" id="{CBEA651C-2B93-4ECA-84E6-0599AC314101}"/>
              </a:ext>
            </a:extLst>
          </p:cNvPr>
          <p:cNvSpPr txBox="1"/>
          <p:nvPr/>
        </p:nvSpPr>
        <p:spPr>
          <a:xfrm>
            <a:off x="2362201" y="4229100"/>
            <a:ext cx="6934199" cy="3939540"/>
          </a:xfrm>
          <a:prstGeom prst="rect">
            <a:avLst/>
          </a:prstGeom>
        </p:spPr>
        <p:txBody>
          <a:bodyPr wrap="square" lIns="0" tIns="0" rIns="0" bIns="0" rtlCol="0" anchor="t">
            <a:spAutoFit/>
          </a:bodyPr>
          <a:lstStyle/>
          <a:p>
            <a:pPr algn="ctr"/>
            <a:r>
              <a:rPr lang="en-US" sz="3200" spc="375" dirty="0" smtClean="0">
                <a:solidFill>
                  <a:schemeClr val="tx2"/>
                </a:solidFill>
                <a:latin typeface="Segoe UI Black" panose="020B0A02040204020203" pitchFamily="34" charset="0"/>
                <a:ea typeface="Segoe UI Black" panose="020B0A02040204020203" pitchFamily="34" charset="0"/>
                <a:cs typeface="Segoe UI" panose="020B0502040204020203" pitchFamily="34" charset="0"/>
              </a:rPr>
              <a:t>Advocate</a:t>
            </a:r>
            <a:r>
              <a:rPr lang="en-US" sz="3200" spc="375" dirty="0" smtClean="0">
                <a:latin typeface="Segoe UI" panose="020B0502040204020203" pitchFamily="34" charset="0"/>
                <a:ea typeface="Segoe UI Black" panose="020B0A02040204020203" pitchFamily="34" charset="0"/>
                <a:cs typeface="Segoe UI" panose="020B0502040204020203" pitchFamily="34" charset="0"/>
              </a:rPr>
              <a:t> for improved health care </a:t>
            </a:r>
            <a:r>
              <a:rPr lang="en-US" sz="3200" spc="375" dirty="0" smtClean="0">
                <a:solidFill>
                  <a:schemeClr val="tx2"/>
                </a:solidFill>
                <a:latin typeface="Segoe UI Black" panose="020B0A02040204020203" pitchFamily="34" charset="0"/>
                <a:ea typeface="Segoe UI Black" panose="020B0A02040204020203" pitchFamily="34" charset="0"/>
                <a:cs typeface="Segoe UI" panose="020B0502040204020203" pitchFamily="34" charset="0"/>
              </a:rPr>
              <a:t>access</a:t>
            </a:r>
          </a:p>
          <a:p>
            <a:pPr algn="ctr"/>
            <a:endParaRPr lang="en-US" sz="3200" spc="375" dirty="0" smtClean="0">
              <a:latin typeface="Segoe UI" panose="020B0502040204020203" pitchFamily="34" charset="0"/>
              <a:ea typeface="Segoe UI Black" panose="020B0A02040204020203" pitchFamily="34" charset="0"/>
              <a:cs typeface="Segoe UI" panose="020B0502040204020203" pitchFamily="34" charset="0"/>
            </a:endParaRPr>
          </a:p>
          <a:p>
            <a:pPr algn="ctr"/>
            <a:endParaRPr lang="en-US" sz="3200" spc="375" dirty="0">
              <a:latin typeface="Segoe UI" panose="020B0502040204020203" pitchFamily="34" charset="0"/>
              <a:ea typeface="Segoe UI Black" panose="020B0A02040204020203" pitchFamily="34" charset="0"/>
              <a:cs typeface="Segoe UI" panose="020B0502040204020203" pitchFamily="34" charset="0"/>
            </a:endParaRPr>
          </a:p>
          <a:p>
            <a:pPr algn="ctr"/>
            <a:r>
              <a:rPr lang="en-US" sz="3200" spc="375" dirty="0" smtClean="0">
                <a:latin typeface="Segoe UI" panose="020B0502040204020203" pitchFamily="34" charset="0"/>
                <a:ea typeface="Segoe UI Black" panose="020B0A02040204020203" pitchFamily="34" charset="0"/>
                <a:cs typeface="Segoe UI" panose="020B0502040204020203" pitchFamily="34" charset="0"/>
              </a:rPr>
              <a:t>Regular </a:t>
            </a:r>
            <a:r>
              <a:rPr lang="en-US" sz="3200" spc="375" dirty="0" smtClean="0">
                <a:solidFill>
                  <a:schemeClr val="tx2"/>
                </a:solidFill>
                <a:latin typeface="Segoe UI Black" panose="020B0A02040204020203" pitchFamily="34" charset="0"/>
                <a:ea typeface="Segoe UI Black" panose="020B0A02040204020203" pitchFamily="34" charset="0"/>
                <a:cs typeface="Segoe UI" panose="020B0502040204020203" pitchFamily="34" charset="0"/>
              </a:rPr>
              <a:t>collaboration</a:t>
            </a:r>
            <a:r>
              <a:rPr lang="en-US" sz="3200" spc="375" dirty="0" smtClean="0">
                <a:latin typeface="Segoe UI" panose="020B0502040204020203" pitchFamily="34" charset="0"/>
                <a:ea typeface="Segoe UI Black" panose="020B0A02040204020203" pitchFamily="34" charset="0"/>
                <a:cs typeface="Segoe UI" panose="020B0502040204020203" pitchFamily="34" charset="0"/>
              </a:rPr>
              <a:t> and </a:t>
            </a:r>
            <a:r>
              <a:rPr lang="en-US" sz="3200" spc="375" dirty="0" smtClean="0">
                <a:solidFill>
                  <a:schemeClr val="accent1">
                    <a:lumMod val="75000"/>
                  </a:schemeClr>
                </a:solidFill>
                <a:latin typeface="Segoe UI Black" panose="020B0A02040204020203" pitchFamily="34" charset="0"/>
                <a:ea typeface="Segoe UI Black" panose="020B0A02040204020203" pitchFamily="34" charset="0"/>
                <a:cs typeface="Segoe UI" panose="020B0502040204020203" pitchFamily="34" charset="0"/>
              </a:rPr>
              <a:t>communication</a:t>
            </a:r>
            <a:r>
              <a:rPr lang="en-US" sz="3200" spc="375" dirty="0" smtClean="0">
                <a:latin typeface="Segoe UI" panose="020B0502040204020203" pitchFamily="34" charset="0"/>
                <a:ea typeface="Segoe UI Black" panose="020B0A02040204020203" pitchFamily="34" charset="0"/>
                <a:cs typeface="Segoe UI" panose="020B0502040204020203" pitchFamily="34" charset="0"/>
              </a:rPr>
              <a:t> between </a:t>
            </a:r>
            <a:r>
              <a:rPr lang="en-US" sz="3200" spc="375" dirty="0" smtClean="0">
                <a:solidFill>
                  <a:schemeClr val="tx2"/>
                </a:solidFill>
                <a:latin typeface="Segoe UI" panose="020B0502040204020203" pitchFamily="34" charset="0"/>
                <a:ea typeface="Segoe UI Black" panose="020B0A02040204020203" pitchFamily="34" charset="0"/>
                <a:cs typeface="Segoe UI" panose="020B0502040204020203" pitchFamily="34" charset="0"/>
              </a:rPr>
              <a:t>primary care provider </a:t>
            </a:r>
            <a:r>
              <a:rPr lang="en-US" sz="3200" spc="375" dirty="0" smtClean="0">
                <a:latin typeface="Segoe UI" panose="020B0502040204020203" pitchFamily="34" charset="0"/>
                <a:ea typeface="Segoe UI Black" panose="020B0A02040204020203" pitchFamily="34" charset="0"/>
                <a:cs typeface="Segoe UI" panose="020B0502040204020203" pitchFamily="34" charset="0"/>
              </a:rPr>
              <a:t>and </a:t>
            </a:r>
            <a:r>
              <a:rPr lang="en-US" sz="3200" spc="375" dirty="0" smtClean="0">
                <a:solidFill>
                  <a:schemeClr val="accent1">
                    <a:lumMod val="50000"/>
                  </a:schemeClr>
                </a:solidFill>
                <a:latin typeface="Segoe UI" panose="020B0502040204020203" pitchFamily="34" charset="0"/>
                <a:ea typeface="Segoe UI Black" panose="020B0A02040204020203" pitchFamily="34" charset="0"/>
                <a:cs typeface="Segoe UI" panose="020B0502040204020203" pitchFamily="34" charset="0"/>
              </a:rPr>
              <a:t>other</a:t>
            </a:r>
            <a:r>
              <a:rPr lang="en-US" sz="3200" spc="375" dirty="0">
                <a:latin typeface="Segoe UI" panose="020B0502040204020203" pitchFamily="34" charset="0"/>
                <a:ea typeface="Segoe UI Black" panose="020B0A02040204020203" pitchFamily="34" charset="0"/>
                <a:cs typeface="Segoe UI" panose="020B0502040204020203" pitchFamily="34" charset="0"/>
              </a:rPr>
              <a:t> </a:t>
            </a:r>
            <a:r>
              <a:rPr lang="en-US" sz="3200" spc="375" dirty="0" smtClean="0">
                <a:solidFill>
                  <a:schemeClr val="accent1">
                    <a:lumMod val="75000"/>
                  </a:schemeClr>
                </a:solidFill>
                <a:latin typeface="Segoe UI" panose="020B0502040204020203" pitchFamily="34" charset="0"/>
                <a:ea typeface="Segoe UI Black" panose="020B0A02040204020203" pitchFamily="34" charset="0"/>
                <a:cs typeface="Segoe UI" panose="020B0502040204020203" pitchFamily="34" charset="0"/>
              </a:rPr>
              <a:t>health</a:t>
            </a:r>
            <a:r>
              <a:rPr lang="en-US" sz="3200" spc="375" dirty="0" smtClean="0">
                <a:latin typeface="Segoe UI" panose="020B0502040204020203" pitchFamily="34" charset="0"/>
                <a:ea typeface="Segoe UI Black" panose="020B0A02040204020203" pitchFamily="34" charset="0"/>
                <a:cs typeface="Segoe UI" panose="020B0502040204020203" pitchFamily="34" charset="0"/>
              </a:rPr>
              <a:t> </a:t>
            </a:r>
            <a:r>
              <a:rPr lang="en-US" sz="3200" spc="375" dirty="0" smtClean="0">
                <a:solidFill>
                  <a:schemeClr val="tx2"/>
                </a:solidFill>
                <a:latin typeface="Segoe UI" panose="020B0502040204020203" pitchFamily="34" charset="0"/>
                <a:ea typeface="Segoe UI Black" panose="020B0A02040204020203" pitchFamily="34" charset="0"/>
                <a:cs typeface="Segoe UI" panose="020B0502040204020203" pitchFamily="34" charset="0"/>
              </a:rPr>
              <a:t>team members</a:t>
            </a:r>
            <a:endParaRPr lang="en-US" sz="3200" spc="375" dirty="0">
              <a:solidFill>
                <a:schemeClr val="tx2"/>
              </a:solidFill>
              <a:latin typeface="Segoe UI" panose="020B0502040204020203" pitchFamily="34" charset="0"/>
              <a:ea typeface="Segoe UI Black" panose="020B0A02040204020203" pitchFamily="34" charset="0"/>
              <a:cs typeface="Segoe UI" panose="020B0502040204020203" pitchFamily="34" charset="0"/>
            </a:endParaRPr>
          </a:p>
        </p:txBody>
      </p:sp>
      <p:pic>
        <p:nvPicPr>
          <p:cNvPr id="9" name="Picture 8">
            <a:extLst>
              <a:ext uri="{FF2B5EF4-FFF2-40B4-BE49-F238E27FC236}">
                <a16:creationId xmlns:a16="http://schemas.microsoft.com/office/drawing/2014/main" id="{DFDF9FAF-9CF7-4A7D-B0CD-8857DD882E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58600" y="0"/>
            <a:ext cx="6629400" cy="8989467"/>
          </a:xfrm>
          <a:prstGeom prst="rect">
            <a:avLst/>
          </a:prstGeom>
        </p:spPr>
      </p:pic>
    </p:spTree>
    <p:extLst>
      <p:ext uri="{BB962C8B-B14F-4D97-AF65-F5344CB8AC3E}">
        <p14:creationId xmlns:p14="http://schemas.microsoft.com/office/powerpoint/2010/main" val="42403946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1956C98-80CC-47B1-A0F2-AE5CCCF832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743317" y="8979206"/>
            <a:ext cx="2520413" cy="1321682"/>
          </a:xfrm>
          <a:prstGeom prst="rect">
            <a:avLst/>
          </a:prstGeom>
        </p:spPr>
      </p:pic>
      <p:sp>
        <p:nvSpPr>
          <p:cNvPr id="12" name="TextBox 4">
            <a:extLst>
              <a:ext uri="{FF2B5EF4-FFF2-40B4-BE49-F238E27FC236}">
                <a16:creationId xmlns:a16="http://schemas.microsoft.com/office/drawing/2014/main" id="{39D7B9DB-94A3-461A-B7FE-0D21152D2ED5}"/>
              </a:ext>
            </a:extLst>
          </p:cNvPr>
          <p:cNvSpPr txBox="1"/>
          <p:nvPr/>
        </p:nvSpPr>
        <p:spPr>
          <a:xfrm>
            <a:off x="2523412" y="571500"/>
            <a:ext cx="6934199" cy="2954655"/>
          </a:xfrm>
          <a:prstGeom prst="rect">
            <a:avLst/>
          </a:prstGeom>
        </p:spPr>
        <p:txBody>
          <a:bodyPr wrap="square" lIns="0" tIns="0" rIns="0" bIns="0" rtlCol="0" anchor="t">
            <a:spAutoFit/>
          </a:bodyPr>
          <a:lstStyle/>
          <a:p>
            <a:pPr algn="ctr"/>
            <a:r>
              <a:rPr lang="en-US" sz="4800" spc="375" dirty="0" smtClean="0">
                <a:solidFill>
                  <a:srgbClr val="191919"/>
                </a:solidFill>
                <a:latin typeface="Segoe UI Light" panose="020B0502040204020203" pitchFamily="34" charset="0"/>
                <a:cs typeface="Segoe UI Light" panose="020B0502040204020203" pitchFamily="34" charset="0"/>
              </a:rPr>
              <a:t>Chronic disease management in Marshallese patient populations</a:t>
            </a:r>
            <a:endParaRPr lang="en-US" sz="4800" spc="375" dirty="0">
              <a:solidFill>
                <a:srgbClr val="191919"/>
              </a:solidFill>
              <a:latin typeface="Segoe UI Light" panose="020B0502040204020203" pitchFamily="34" charset="0"/>
              <a:cs typeface="Segoe UI Light" panose="020B0502040204020203" pitchFamily="34" charset="0"/>
            </a:endParaRPr>
          </a:p>
        </p:txBody>
      </p:sp>
      <p:cxnSp>
        <p:nvCxnSpPr>
          <p:cNvPr id="13" name="Straight Connector 12">
            <a:extLst>
              <a:ext uri="{FF2B5EF4-FFF2-40B4-BE49-F238E27FC236}">
                <a16:creationId xmlns:a16="http://schemas.microsoft.com/office/drawing/2014/main" id="{64C9724B-AF06-413D-8994-53986C6065A9}"/>
              </a:ext>
            </a:extLst>
          </p:cNvPr>
          <p:cNvCxnSpPr>
            <a:cxnSpLocks/>
          </p:cNvCxnSpPr>
          <p:nvPr/>
        </p:nvCxnSpPr>
        <p:spPr>
          <a:xfrm>
            <a:off x="2332911" y="3848100"/>
            <a:ext cx="73152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479E1B37-FF2B-4B24-8A18-6465B5FE1402}"/>
              </a:ext>
            </a:extLst>
          </p:cNvPr>
          <p:cNvSpPr/>
          <p:nvPr/>
        </p:nvSpPr>
        <p:spPr>
          <a:xfrm>
            <a:off x="0" y="8979206"/>
            <a:ext cx="18288000" cy="13147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31" name="Picture 30">
            <a:extLst>
              <a:ext uri="{FF2B5EF4-FFF2-40B4-BE49-F238E27FC236}">
                <a16:creationId xmlns:a16="http://schemas.microsoft.com/office/drawing/2014/main" id="{93229FDD-9964-4E19-B434-FB79966A228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743317" y="9018850"/>
            <a:ext cx="2520413" cy="1321682"/>
          </a:xfrm>
          <a:prstGeom prst="rect">
            <a:avLst/>
          </a:prstGeom>
        </p:spPr>
      </p:pic>
      <p:sp>
        <p:nvSpPr>
          <p:cNvPr id="10" name="TextBox 4">
            <a:extLst>
              <a:ext uri="{FF2B5EF4-FFF2-40B4-BE49-F238E27FC236}">
                <a16:creationId xmlns:a16="http://schemas.microsoft.com/office/drawing/2014/main" id="{CBEA651C-2B93-4ECA-84E6-0599AC314101}"/>
              </a:ext>
            </a:extLst>
          </p:cNvPr>
          <p:cNvSpPr txBox="1"/>
          <p:nvPr/>
        </p:nvSpPr>
        <p:spPr>
          <a:xfrm>
            <a:off x="923211" y="4255494"/>
            <a:ext cx="10134600" cy="4493538"/>
          </a:xfrm>
          <a:prstGeom prst="rect">
            <a:avLst/>
          </a:prstGeom>
        </p:spPr>
        <p:txBody>
          <a:bodyPr wrap="square" lIns="0" tIns="0" rIns="0" bIns="0" rtlCol="0" anchor="t">
            <a:spAutoFit/>
          </a:bodyPr>
          <a:lstStyle/>
          <a:p>
            <a:pPr algn="ctr"/>
            <a:r>
              <a:rPr lang="en-US" sz="3200" spc="375" dirty="0" smtClean="0">
                <a:latin typeface="Segoe UI" panose="020B0502040204020203" pitchFamily="34" charset="0"/>
                <a:ea typeface="Segoe UI Black" panose="020B0A02040204020203" pitchFamily="34" charset="0"/>
                <a:cs typeface="Segoe UI" panose="020B0502040204020203" pitchFamily="34" charset="0"/>
              </a:rPr>
              <a:t>Consistent messaging especially in terms of relationship between infectious and chronic disease management.</a:t>
            </a:r>
          </a:p>
          <a:p>
            <a:pPr algn="ctr"/>
            <a:endParaRPr lang="en-US" sz="3200" spc="375" dirty="0">
              <a:latin typeface="Segoe UI" panose="020B0502040204020203" pitchFamily="34" charset="0"/>
              <a:ea typeface="Segoe UI Black" panose="020B0A02040204020203" pitchFamily="34" charset="0"/>
              <a:cs typeface="Segoe UI" panose="020B0502040204020203" pitchFamily="34" charset="0"/>
            </a:endParaRPr>
          </a:p>
          <a:p>
            <a:pPr algn="ctr"/>
            <a:r>
              <a:rPr lang="en-US" sz="3200" spc="375" dirty="0" smtClean="0">
                <a:latin typeface="Segoe UI" panose="020B0502040204020203" pitchFamily="34" charset="0"/>
                <a:ea typeface="Segoe UI Black" panose="020B0A02040204020203" pitchFamily="34" charset="0"/>
                <a:cs typeface="Segoe UI" panose="020B0502040204020203" pitchFamily="34" charset="0"/>
              </a:rPr>
              <a:t>Applicable to </a:t>
            </a:r>
            <a:r>
              <a:rPr lang="en-US" sz="3200" spc="375" dirty="0" smtClean="0">
                <a:solidFill>
                  <a:schemeClr val="tx2"/>
                </a:solidFill>
                <a:latin typeface="Segoe UI Black" panose="020B0A02040204020203" pitchFamily="34" charset="0"/>
                <a:ea typeface="Segoe UI Black" panose="020B0A02040204020203" pitchFamily="34" charset="0"/>
                <a:cs typeface="Segoe UI" panose="020B0502040204020203" pitchFamily="34" charset="0"/>
              </a:rPr>
              <a:t>other</a:t>
            </a:r>
            <a:r>
              <a:rPr lang="en-US" sz="3200" spc="375" dirty="0" smtClean="0">
                <a:latin typeface="Segoe UI" panose="020B0502040204020203" pitchFamily="34" charset="0"/>
                <a:ea typeface="Segoe UI Black" panose="020B0A02040204020203" pitchFamily="34" charset="0"/>
                <a:cs typeface="Segoe UI" panose="020B0502040204020203" pitchFamily="34" charset="0"/>
              </a:rPr>
              <a:t> vulnerable </a:t>
            </a:r>
            <a:r>
              <a:rPr lang="en-US" sz="3200" spc="375" dirty="0" smtClean="0">
                <a:solidFill>
                  <a:schemeClr val="tx2"/>
                </a:solidFill>
                <a:latin typeface="Segoe UI Black" panose="020B0A02040204020203" pitchFamily="34" charset="0"/>
                <a:ea typeface="Segoe UI Black" panose="020B0A02040204020203" pitchFamily="34" charset="0"/>
                <a:cs typeface="Segoe UI" panose="020B0502040204020203" pitchFamily="34" charset="0"/>
              </a:rPr>
              <a:t>communities</a:t>
            </a:r>
            <a:r>
              <a:rPr lang="en-US" sz="3200" spc="375" dirty="0" smtClean="0">
                <a:latin typeface="Segoe UI" panose="020B0502040204020203" pitchFamily="34" charset="0"/>
                <a:ea typeface="Segoe UI Black" panose="020B0A02040204020203" pitchFamily="34" charset="0"/>
                <a:cs typeface="Segoe UI" panose="020B0502040204020203" pitchFamily="34" charset="0"/>
              </a:rPr>
              <a:t>.</a:t>
            </a:r>
          </a:p>
          <a:p>
            <a:pPr algn="ctr"/>
            <a:endParaRPr lang="en-US" sz="3200" spc="375" dirty="0">
              <a:latin typeface="Segoe UI" panose="020B0502040204020203" pitchFamily="34" charset="0"/>
              <a:ea typeface="Segoe UI Black" panose="020B0A02040204020203" pitchFamily="34" charset="0"/>
              <a:cs typeface="Segoe UI" panose="020B0502040204020203" pitchFamily="34" charset="0"/>
            </a:endParaRPr>
          </a:p>
          <a:p>
            <a:pPr algn="ctr"/>
            <a:endParaRPr lang="en-US" sz="3200" spc="375" dirty="0" smtClean="0">
              <a:latin typeface="Segoe UI" panose="020B0502040204020203" pitchFamily="34" charset="0"/>
              <a:ea typeface="Segoe UI Black" panose="020B0A02040204020203" pitchFamily="34" charset="0"/>
              <a:cs typeface="Segoe UI" panose="020B0502040204020203" pitchFamily="34" charset="0"/>
            </a:endParaRPr>
          </a:p>
          <a:p>
            <a:pPr algn="ctr"/>
            <a:r>
              <a:rPr lang="en-US" sz="3600" spc="375" dirty="0" smtClean="0">
                <a:solidFill>
                  <a:schemeClr val="tx2"/>
                </a:solidFill>
                <a:latin typeface="Segoe UI Black" panose="020B0A02040204020203" pitchFamily="34" charset="0"/>
                <a:ea typeface="Segoe UI Black" panose="020B0A02040204020203" pitchFamily="34" charset="0"/>
                <a:cs typeface="Segoe UI" panose="020B0502040204020203" pitchFamily="34" charset="0"/>
              </a:rPr>
              <a:t>COMMUNICATION IS KEY!</a:t>
            </a:r>
            <a:endParaRPr lang="en-US" sz="3600" spc="375" dirty="0">
              <a:solidFill>
                <a:schemeClr val="tx2"/>
              </a:solidFill>
              <a:latin typeface="Segoe UI Black" panose="020B0A02040204020203" pitchFamily="34" charset="0"/>
              <a:ea typeface="Segoe UI Black" panose="020B0A02040204020203" pitchFamily="34" charset="0"/>
              <a:cs typeface="Segoe UI" panose="020B0502040204020203" pitchFamily="34" charset="0"/>
            </a:endParaRPr>
          </a:p>
        </p:txBody>
      </p:sp>
      <p:pic>
        <p:nvPicPr>
          <p:cNvPr id="9" name="Picture 8">
            <a:extLst>
              <a:ext uri="{FF2B5EF4-FFF2-40B4-BE49-F238E27FC236}">
                <a16:creationId xmlns:a16="http://schemas.microsoft.com/office/drawing/2014/main" id="{DFDF9FAF-9CF7-4A7D-B0CD-8857DD882E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58600" y="0"/>
            <a:ext cx="6629400" cy="8989467"/>
          </a:xfrm>
          <a:prstGeom prst="rect">
            <a:avLst/>
          </a:prstGeom>
        </p:spPr>
      </p:pic>
      <p:pic>
        <p:nvPicPr>
          <p:cNvPr id="14" name="Picture 13">
            <a:extLst>
              <a:ext uri="{FF2B5EF4-FFF2-40B4-BE49-F238E27FC236}">
                <a16:creationId xmlns:a16="http://schemas.microsoft.com/office/drawing/2014/main" id="{B70FDD94-1C36-40FA-98D6-2853C9D88E0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658600" y="0"/>
            <a:ext cx="6629400" cy="8979206"/>
          </a:xfrm>
          <a:prstGeom prst="rect">
            <a:avLst/>
          </a:prstGeom>
        </p:spPr>
      </p:pic>
    </p:spTree>
    <p:extLst>
      <p:ext uri="{BB962C8B-B14F-4D97-AF65-F5344CB8AC3E}">
        <p14:creationId xmlns:p14="http://schemas.microsoft.com/office/powerpoint/2010/main" val="5428667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OUTH PACIFIC STOCK PHOTOS| Handicrafts of the Marshall Islands | DAVID  KIRKLAND STOCK PHOTO LIBRARY"/>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4286" y="12700"/>
            <a:ext cx="18273714" cy="1029206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029" y="12700"/>
            <a:ext cx="18288000" cy="10287000"/>
          </a:xfrm>
          <a:prstGeom prst="rect">
            <a:avLst/>
          </a:prstGeom>
          <a:solidFill>
            <a:schemeClr val="tx2">
              <a:alpha val="9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4"/>
          <p:cNvSpPr txBox="1"/>
          <p:nvPr/>
        </p:nvSpPr>
        <p:spPr>
          <a:xfrm>
            <a:off x="1066800" y="266700"/>
            <a:ext cx="15621001" cy="1015663"/>
          </a:xfrm>
          <a:prstGeom prst="rect">
            <a:avLst/>
          </a:prstGeom>
          <a:noFill/>
        </p:spPr>
        <p:txBody>
          <a:bodyPr wrap="square" lIns="0" tIns="0" rIns="0" bIns="0" rtlCol="0" anchor="t">
            <a:spAutoFit/>
          </a:bodyPr>
          <a:lstStyle/>
          <a:p>
            <a:pPr algn="ctr" defTabSz="914445"/>
            <a:r>
              <a:rPr lang="en-US" sz="6600" dirty="0" smtClean="0">
                <a:solidFill>
                  <a:schemeClr val="bg1"/>
                </a:solidFill>
                <a:latin typeface="Georgia" panose="02040502050405020303" pitchFamily="18" charset="0"/>
              </a:rPr>
              <a:t>Acknowledgements/Photo Credits</a:t>
            </a:r>
            <a:endParaRPr lang="en-US" sz="6600" dirty="0">
              <a:solidFill>
                <a:schemeClr val="bg1"/>
              </a:solidFill>
              <a:latin typeface="Georgia" panose="02040502050405020303" pitchFamily="18" charset="0"/>
            </a:endParaRPr>
          </a:p>
        </p:txBody>
      </p:sp>
      <p:pic>
        <p:nvPicPr>
          <p:cNvPr id="5" name="Picture 4">
            <a:extLst>
              <a:ext uri="{FF2B5EF4-FFF2-40B4-BE49-F238E27FC236}">
                <a16:creationId xmlns:a16="http://schemas.microsoft.com/office/drawing/2014/main" id="{EF140A4D-81A0-4CFC-ACF0-28ED4CA7A2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32664" y="9252392"/>
            <a:ext cx="1901153" cy="996947"/>
          </a:xfrm>
          <a:prstGeom prst="rect">
            <a:avLst/>
          </a:prstGeom>
        </p:spPr>
      </p:pic>
      <p:cxnSp>
        <p:nvCxnSpPr>
          <p:cNvPr id="7" name="Straight Connector 6">
            <a:extLst>
              <a:ext uri="{FF2B5EF4-FFF2-40B4-BE49-F238E27FC236}">
                <a16:creationId xmlns:a16="http://schemas.microsoft.com/office/drawing/2014/main" id="{64C9724B-AF06-413D-8994-53986C6065A9}"/>
              </a:ext>
            </a:extLst>
          </p:cNvPr>
          <p:cNvCxnSpPr>
            <a:cxnSpLocks/>
          </p:cNvCxnSpPr>
          <p:nvPr/>
        </p:nvCxnSpPr>
        <p:spPr>
          <a:xfrm>
            <a:off x="914400" y="1317835"/>
            <a:ext cx="159258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320079C0-A3CD-4AB3-B7E0-CF37E6FDAEA8}"/>
              </a:ext>
            </a:extLst>
          </p:cNvPr>
          <p:cNvSpPr/>
          <p:nvPr/>
        </p:nvSpPr>
        <p:spPr>
          <a:xfrm>
            <a:off x="457200" y="1638300"/>
            <a:ext cx="17373599" cy="7721337"/>
          </a:xfrm>
          <a:prstGeom prst="rect">
            <a:avLst/>
          </a:prstGeom>
          <a:solidFill>
            <a:schemeClr val="tx2">
              <a:lumMod val="7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400" dirty="0">
              <a:latin typeface="Segoe UI Light" panose="020B0502040204020203" pitchFamily="34" charset="0"/>
              <a:cs typeface="Segoe UI Light" panose="020B0502040204020203" pitchFamily="34" charset="0"/>
            </a:endParaRPr>
          </a:p>
        </p:txBody>
      </p:sp>
      <p:sp>
        <p:nvSpPr>
          <p:cNvPr id="2" name="TextBox 1"/>
          <p:cNvSpPr txBox="1"/>
          <p:nvPr/>
        </p:nvSpPr>
        <p:spPr>
          <a:xfrm>
            <a:off x="533400" y="2811983"/>
            <a:ext cx="17449799" cy="4524315"/>
          </a:xfrm>
          <a:prstGeom prst="rect">
            <a:avLst/>
          </a:prstGeom>
          <a:noFill/>
        </p:spPr>
        <p:txBody>
          <a:bodyPr wrap="square" rtlCol="0">
            <a:spAutoFit/>
          </a:bodyPr>
          <a:lstStyle/>
          <a:p>
            <a:pPr marL="285750" indent="-285750">
              <a:buFont typeface="Arial" panose="020B0604020202020204" pitchFamily="34" charset="0"/>
              <a:buChar char="•"/>
            </a:pPr>
            <a:r>
              <a:rPr lang="en-US" sz="3200" b="1" spc="375" dirty="0">
                <a:solidFill>
                  <a:schemeClr val="tx2">
                    <a:lumMod val="20000"/>
                    <a:lumOff val="80000"/>
                  </a:schemeClr>
                </a:solidFill>
                <a:latin typeface="Segoe UI" panose="020B0502040204020203" pitchFamily="34" charset="0"/>
                <a:ea typeface="Segoe UI Black" panose="020B0A02040204020203" pitchFamily="34" charset="0"/>
                <a:cs typeface="Segoe UI" panose="020B0502040204020203" pitchFamily="34" charset="0"/>
              </a:rPr>
              <a:t>UAMS NW Regional Campus: Office of Community Health and Research</a:t>
            </a:r>
          </a:p>
          <a:p>
            <a:pPr marL="285750" indent="-285750">
              <a:lnSpc>
                <a:spcPct val="200000"/>
              </a:lnSpc>
              <a:buFont typeface="Arial" panose="020B0604020202020204" pitchFamily="34" charset="0"/>
              <a:buChar char="•"/>
            </a:pPr>
            <a:r>
              <a:rPr lang="en-US" sz="3200" b="1" spc="375" dirty="0">
                <a:solidFill>
                  <a:schemeClr val="tx2">
                    <a:lumMod val="20000"/>
                    <a:lumOff val="80000"/>
                  </a:schemeClr>
                </a:solidFill>
                <a:latin typeface="Segoe UI" panose="020B0502040204020203" pitchFamily="34" charset="0"/>
                <a:ea typeface="Segoe UI Black" panose="020B0A02040204020203" pitchFamily="34" charset="0"/>
                <a:cs typeface="Segoe UI" panose="020B0502040204020203" pitchFamily="34" charset="0"/>
              </a:rPr>
              <a:t>UAMS Center for Pacific Islander Health</a:t>
            </a:r>
          </a:p>
          <a:p>
            <a:pPr marL="285750" indent="-285750">
              <a:lnSpc>
                <a:spcPct val="200000"/>
              </a:lnSpc>
              <a:buFont typeface="Arial" panose="020B0604020202020204" pitchFamily="34" charset="0"/>
              <a:buChar char="•"/>
            </a:pPr>
            <a:r>
              <a:rPr lang="en-US" sz="3200" b="1" spc="375" dirty="0">
                <a:solidFill>
                  <a:schemeClr val="tx2">
                    <a:lumMod val="20000"/>
                    <a:lumOff val="80000"/>
                  </a:schemeClr>
                </a:solidFill>
                <a:latin typeface="Segoe UI" panose="020B0502040204020203" pitchFamily="34" charset="0"/>
                <a:ea typeface="Segoe UI Black" panose="020B0A02040204020203" pitchFamily="34" charset="0"/>
                <a:cs typeface="Segoe UI" panose="020B0502040204020203" pitchFamily="34" charset="0"/>
              </a:rPr>
              <a:t>Marshall Islands Nuclear Institute Archives</a:t>
            </a:r>
          </a:p>
          <a:p>
            <a:pPr marL="285750" indent="-285750">
              <a:lnSpc>
                <a:spcPct val="200000"/>
              </a:lnSpc>
              <a:buFont typeface="Arial" panose="020B0604020202020204" pitchFamily="34" charset="0"/>
              <a:buChar char="•"/>
            </a:pPr>
            <a:r>
              <a:rPr lang="en-US" sz="3200" b="1" spc="375" dirty="0">
                <a:solidFill>
                  <a:schemeClr val="tx2">
                    <a:lumMod val="20000"/>
                    <a:lumOff val="80000"/>
                  </a:schemeClr>
                </a:solidFill>
                <a:latin typeface="Segoe UI" panose="020B0502040204020203" pitchFamily="34" charset="0"/>
                <a:ea typeface="Segoe UI Black" panose="020B0A02040204020203" pitchFamily="34" charset="0"/>
                <a:cs typeface="Segoe UI" panose="020B0502040204020203" pitchFamily="34" charset="0"/>
              </a:rPr>
              <a:t>RMI Consulate General Office – Springdale, Arkansas</a:t>
            </a:r>
          </a:p>
          <a:p>
            <a:pPr marL="285750" indent="-285750">
              <a:lnSpc>
                <a:spcPct val="200000"/>
              </a:lnSpc>
              <a:buFont typeface="Arial" panose="020B0604020202020204" pitchFamily="34" charset="0"/>
              <a:buChar char="•"/>
            </a:pPr>
            <a:r>
              <a:rPr lang="en-US" sz="3200" b="1" spc="375" dirty="0">
                <a:solidFill>
                  <a:schemeClr val="tx2">
                    <a:lumMod val="20000"/>
                    <a:lumOff val="80000"/>
                  </a:schemeClr>
                </a:solidFill>
                <a:latin typeface="Segoe UI" panose="020B0502040204020203" pitchFamily="34" charset="0"/>
                <a:ea typeface="Segoe UI Black" panose="020B0A02040204020203" pitchFamily="34" charset="0"/>
                <a:cs typeface="Segoe UI" panose="020B0502040204020203" pitchFamily="34" charset="0"/>
              </a:rPr>
              <a:t>Marshall Islands Journal</a:t>
            </a:r>
          </a:p>
        </p:txBody>
      </p:sp>
    </p:spTree>
    <p:extLst>
      <p:ext uri="{BB962C8B-B14F-4D97-AF65-F5344CB8AC3E}">
        <p14:creationId xmlns:p14="http://schemas.microsoft.com/office/powerpoint/2010/main" val="31472711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1956C98-80CC-47B1-A0F2-AE5CCCF832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43317" y="8979206"/>
            <a:ext cx="2520413" cy="1321682"/>
          </a:xfrm>
          <a:prstGeom prst="rect">
            <a:avLst/>
          </a:prstGeom>
        </p:spPr>
      </p:pic>
      <p:sp>
        <p:nvSpPr>
          <p:cNvPr id="12" name="TextBox 4">
            <a:extLst>
              <a:ext uri="{FF2B5EF4-FFF2-40B4-BE49-F238E27FC236}">
                <a16:creationId xmlns:a16="http://schemas.microsoft.com/office/drawing/2014/main" id="{39D7B9DB-94A3-461A-B7FE-0D21152D2ED5}"/>
              </a:ext>
            </a:extLst>
          </p:cNvPr>
          <p:cNvSpPr txBox="1"/>
          <p:nvPr/>
        </p:nvSpPr>
        <p:spPr>
          <a:xfrm>
            <a:off x="457199" y="592679"/>
            <a:ext cx="16935451" cy="645498"/>
          </a:xfrm>
          <a:prstGeom prst="rect">
            <a:avLst/>
          </a:prstGeom>
        </p:spPr>
        <p:txBody>
          <a:bodyPr wrap="square" lIns="0" tIns="0" rIns="0" bIns="0" rtlCol="0" anchor="t">
            <a:spAutoFit/>
          </a:bodyPr>
          <a:lstStyle/>
          <a:p>
            <a:pPr>
              <a:lnSpc>
                <a:spcPts val="4875"/>
              </a:lnSpc>
            </a:pPr>
            <a:r>
              <a:rPr lang="en-US" sz="5400" spc="375" dirty="0" smtClean="0">
                <a:solidFill>
                  <a:srgbClr val="191919"/>
                </a:solidFill>
                <a:latin typeface="Segoe UI" panose="020B0502040204020203" pitchFamily="34" charset="0"/>
                <a:cs typeface="Segoe UI" panose="020B0502040204020203" pitchFamily="34" charset="0"/>
              </a:rPr>
              <a:t>OBJECTIVES</a:t>
            </a:r>
            <a:endParaRPr lang="en-US" sz="5400" spc="375" dirty="0">
              <a:solidFill>
                <a:srgbClr val="191919"/>
              </a:solidFill>
              <a:latin typeface="Segoe UI" panose="020B0502040204020203" pitchFamily="34" charset="0"/>
              <a:cs typeface="Segoe UI" panose="020B0502040204020203" pitchFamily="34" charset="0"/>
            </a:endParaRPr>
          </a:p>
        </p:txBody>
      </p:sp>
      <p:sp>
        <p:nvSpPr>
          <p:cNvPr id="19" name="Rectangle 18">
            <a:extLst>
              <a:ext uri="{FF2B5EF4-FFF2-40B4-BE49-F238E27FC236}">
                <a16:creationId xmlns:a16="http://schemas.microsoft.com/office/drawing/2014/main" id="{D506D199-78BE-4E38-AC5C-565B8130B7F9}"/>
              </a:ext>
            </a:extLst>
          </p:cNvPr>
          <p:cNvSpPr/>
          <p:nvPr/>
        </p:nvSpPr>
        <p:spPr>
          <a:xfrm>
            <a:off x="0" y="9018850"/>
            <a:ext cx="18288000" cy="13147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20" name="Picture 19">
            <a:extLst>
              <a:ext uri="{FF2B5EF4-FFF2-40B4-BE49-F238E27FC236}">
                <a16:creationId xmlns:a16="http://schemas.microsoft.com/office/drawing/2014/main" id="{55D3DF08-E742-4F81-BC58-A3E2A08266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43317" y="9018850"/>
            <a:ext cx="2520413" cy="1321682"/>
          </a:xfrm>
          <a:prstGeom prst="rect">
            <a:avLst/>
          </a:prstGeom>
        </p:spPr>
      </p:pic>
      <p:cxnSp>
        <p:nvCxnSpPr>
          <p:cNvPr id="14" name="Straight Connector 13">
            <a:extLst>
              <a:ext uri="{FF2B5EF4-FFF2-40B4-BE49-F238E27FC236}">
                <a16:creationId xmlns:a16="http://schemas.microsoft.com/office/drawing/2014/main" id="{3808D92B-7A39-4DF7-8181-6658A8F9F9B4}"/>
              </a:ext>
            </a:extLst>
          </p:cNvPr>
          <p:cNvCxnSpPr>
            <a:cxnSpLocks/>
          </p:cNvCxnSpPr>
          <p:nvPr/>
        </p:nvCxnSpPr>
        <p:spPr>
          <a:xfrm>
            <a:off x="457199" y="1328738"/>
            <a:ext cx="17545052"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596F209-03C8-48A5-9A21-21F38AF623A2}"/>
              </a:ext>
            </a:extLst>
          </p:cNvPr>
          <p:cNvSpPr txBox="1"/>
          <p:nvPr/>
        </p:nvSpPr>
        <p:spPr>
          <a:xfrm>
            <a:off x="2288605" y="2986092"/>
            <a:ext cx="3548105" cy="1569660"/>
          </a:xfrm>
          <a:prstGeom prst="rect">
            <a:avLst/>
          </a:prstGeom>
          <a:noFill/>
        </p:spPr>
        <p:txBody>
          <a:bodyPr wrap="square" rtlCol="0">
            <a:spAutoFit/>
          </a:bodyPr>
          <a:lstStyle/>
          <a:p>
            <a:pPr algn="ctr">
              <a:spcAft>
                <a:spcPts val="2400"/>
              </a:spcAft>
            </a:pPr>
            <a:r>
              <a:rPr lang="en-US" sz="3200" dirty="0" smtClean="0">
                <a:latin typeface="Segoe UI Semibold" panose="020B0702040204020203" pitchFamily="34" charset="0"/>
                <a:cs typeface="Segoe UI Semibold" panose="020B0702040204020203" pitchFamily="34" charset="0"/>
              </a:rPr>
              <a:t>Discuss the history of the Marshall Islands</a:t>
            </a:r>
            <a:endParaRPr lang="en-US" sz="3200" dirty="0">
              <a:latin typeface="Segoe UI Semibold" panose="020B0702040204020203" pitchFamily="34" charset="0"/>
              <a:cs typeface="Segoe UI Semibold" panose="020B0702040204020203" pitchFamily="34" charset="0"/>
            </a:endParaRPr>
          </a:p>
        </p:txBody>
      </p:sp>
      <p:sp>
        <p:nvSpPr>
          <p:cNvPr id="21" name="TextBox 20">
            <a:extLst>
              <a:ext uri="{FF2B5EF4-FFF2-40B4-BE49-F238E27FC236}">
                <a16:creationId xmlns:a16="http://schemas.microsoft.com/office/drawing/2014/main" id="{07F7E2F1-122A-4B2E-B899-06D4F2B06403}"/>
              </a:ext>
            </a:extLst>
          </p:cNvPr>
          <p:cNvSpPr txBox="1"/>
          <p:nvPr/>
        </p:nvSpPr>
        <p:spPr>
          <a:xfrm>
            <a:off x="2729155" y="5437547"/>
            <a:ext cx="2667001" cy="1815882"/>
          </a:xfrm>
          <a:prstGeom prst="rect">
            <a:avLst/>
          </a:prstGeom>
          <a:noFill/>
        </p:spPr>
        <p:txBody>
          <a:bodyPr wrap="square" rtlCol="0">
            <a:spAutoFit/>
          </a:bodyPr>
          <a:lstStyle/>
          <a:p>
            <a:pPr marL="342900" indent="-342900">
              <a:spcAft>
                <a:spcPts val="2400"/>
              </a:spcAft>
              <a:buClr>
                <a:schemeClr val="tx2"/>
              </a:buClr>
              <a:buFont typeface="Wingdings" panose="05000000000000000000" pitchFamily="2" charset="2"/>
              <a:buChar char="§"/>
            </a:pPr>
            <a:r>
              <a:rPr lang="en-US" sz="2800" dirty="0">
                <a:latin typeface="Segoe UI" panose="020B0502040204020203" pitchFamily="34" charset="0"/>
                <a:cs typeface="Segoe UI" panose="020B0502040204020203" pitchFamily="34" charset="0"/>
              </a:rPr>
              <a:t>S</a:t>
            </a:r>
            <a:r>
              <a:rPr lang="en-US" sz="2800" dirty="0" smtClean="0">
                <a:latin typeface="Segoe UI" panose="020B0502040204020203" pitchFamily="34" charset="0"/>
                <a:cs typeface="Segoe UI" panose="020B0502040204020203" pitchFamily="34" charset="0"/>
              </a:rPr>
              <a:t>pecial relationship with the United States</a:t>
            </a:r>
            <a:endParaRPr lang="en-US" sz="2800" dirty="0">
              <a:latin typeface="Segoe UI" panose="020B0502040204020203" pitchFamily="34" charset="0"/>
              <a:cs typeface="Segoe UI" panose="020B0502040204020203" pitchFamily="34" charset="0"/>
            </a:endParaRPr>
          </a:p>
        </p:txBody>
      </p:sp>
      <p:cxnSp>
        <p:nvCxnSpPr>
          <p:cNvPr id="3" name="Straight Connector 2">
            <a:extLst>
              <a:ext uri="{FF2B5EF4-FFF2-40B4-BE49-F238E27FC236}">
                <a16:creationId xmlns:a16="http://schemas.microsoft.com/office/drawing/2014/main" id="{C0325CC9-30F4-40CE-B6F9-2FAFDBA422BB}"/>
              </a:ext>
            </a:extLst>
          </p:cNvPr>
          <p:cNvCxnSpPr>
            <a:cxnSpLocks/>
          </p:cNvCxnSpPr>
          <p:nvPr/>
        </p:nvCxnSpPr>
        <p:spPr>
          <a:xfrm>
            <a:off x="6109719" y="2744884"/>
            <a:ext cx="0" cy="532796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E29DF70-AF14-49DE-B60C-ACECB0284D06}"/>
              </a:ext>
            </a:extLst>
          </p:cNvPr>
          <p:cNvCxnSpPr>
            <a:cxnSpLocks/>
          </p:cNvCxnSpPr>
          <p:nvPr/>
        </p:nvCxnSpPr>
        <p:spPr>
          <a:xfrm>
            <a:off x="10703387" y="2562944"/>
            <a:ext cx="0" cy="532796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641A5038-A493-4653-9245-D739B719A2BD}"/>
              </a:ext>
            </a:extLst>
          </p:cNvPr>
          <p:cNvSpPr txBox="1"/>
          <p:nvPr/>
        </p:nvSpPr>
        <p:spPr>
          <a:xfrm>
            <a:off x="6382728" y="2562944"/>
            <a:ext cx="4047650" cy="2062103"/>
          </a:xfrm>
          <a:prstGeom prst="rect">
            <a:avLst/>
          </a:prstGeom>
          <a:noFill/>
        </p:spPr>
        <p:txBody>
          <a:bodyPr wrap="square" rtlCol="0">
            <a:spAutoFit/>
          </a:bodyPr>
          <a:lstStyle/>
          <a:p>
            <a:pPr algn="ctr">
              <a:spcAft>
                <a:spcPts val="2400"/>
              </a:spcAft>
            </a:pPr>
            <a:r>
              <a:rPr lang="en-US" sz="3200" dirty="0" smtClean="0">
                <a:latin typeface="Segoe UI Semibold" panose="020B0702040204020203" pitchFamily="34" charset="0"/>
                <a:cs typeface="Segoe UI Semibold" panose="020B0702040204020203" pitchFamily="34" charset="0"/>
              </a:rPr>
              <a:t>Define current healthcare challenges of Marshallese patients</a:t>
            </a:r>
            <a:endParaRPr lang="en-US" sz="3200" dirty="0">
              <a:latin typeface="Segoe UI Semibold" panose="020B0702040204020203" pitchFamily="34" charset="0"/>
              <a:cs typeface="Segoe UI Semibold" panose="020B0702040204020203" pitchFamily="34" charset="0"/>
            </a:endParaRPr>
          </a:p>
        </p:txBody>
      </p:sp>
      <p:sp>
        <p:nvSpPr>
          <p:cNvPr id="24" name="TextBox 23">
            <a:extLst>
              <a:ext uri="{FF2B5EF4-FFF2-40B4-BE49-F238E27FC236}">
                <a16:creationId xmlns:a16="http://schemas.microsoft.com/office/drawing/2014/main" id="{12E0ABBA-F619-4354-AAA3-4B32BD00728F}"/>
              </a:ext>
            </a:extLst>
          </p:cNvPr>
          <p:cNvSpPr txBox="1"/>
          <p:nvPr/>
        </p:nvSpPr>
        <p:spPr>
          <a:xfrm>
            <a:off x="6508779" y="5383099"/>
            <a:ext cx="3810001" cy="2985433"/>
          </a:xfrm>
          <a:prstGeom prst="rect">
            <a:avLst/>
          </a:prstGeom>
          <a:noFill/>
        </p:spPr>
        <p:txBody>
          <a:bodyPr wrap="square" rtlCol="0">
            <a:spAutoFit/>
          </a:bodyPr>
          <a:lstStyle/>
          <a:p>
            <a:pPr marL="342900" indent="-342900">
              <a:spcAft>
                <a:spcPts val="2400"/>
              </a:spcAft>
              <a:buClr>
                <a:schemeClr val="tx2"/>
              </a:buClr>
              <a:buFont typeface="Wingdings" panose="05000000000000000000" pitchFamily="2" charset="2"/>
              <a:buChar char="§"/>
            </a:pPr>
            <a:r>
              <a:rPr lang="en-US" sz="2800" dirty="0" smtClean="0">
                <a:latin typeface="Segoe UI" panose="020B0502040204020203" pitchFamily="34" charset="0"/>
                <a:cs typeface="Segoe UI" panose="020B0502040204020203" pitchFamily="34" charset="0"/>
              </a:rPr>
              <a:t>Understand the RMI </a:t>
            </a:r>
            <a:r>
              <a:rPr lang="en-US" sz="2800" dirty="0">
                <a:latin typeface="Segoe UI" panose="020B0502040204020203" pitchFamily="34" charset="0"/>
                <a:cs typeface="Segoe UI" panose="020B0502040204020203" pitchFamily="34" charset="0"/>
              </a:rPr>
              <a:t>h</a:t>
            </a:r>
            <a:r>
              <a:rPr lang="en-US" sz="2800" dirty="0" smtClean="0">
                <a:latin typeface="Segoe UI" panose="020B0502040204020203" pitchFamily="34" charset="0"/>
                <a:cs typeface="Segoe UI" panose="020B0502040204020203" pitchFamily="34" charset="0"/>
              </a:rPr>
              <a:t>ealthcare system</a:t>
            </a:r>
          </a:p>
          <a:p>
            <a:pPr marL="342900" indent="-342900">
              <a:spcAft>
                <a:spcPts val="2400"/>
              </a:spcAft>
              <a:buClr>
                <a:schemeClr val="tx2"/>
              </a:buClr>
              <a:buFont typeface="Wingdings" panose="05000000000000000000" pitchFamily="2" charset="2"/>
              <a:buChar char="§"/>
            </a:pPr>
            <a:r>
              <a:rPr lang="en-US" sz="2800" dirty="0" smtClean="0">
                <a:latin typeface="Segoe UI" panose="020B0502040204020203" pitchFamily="34" charset="0"/>
                <a:cs typeface="Segoe UI" panose="020B0502040204020203" pitchFamily="34" charset="0"/>
              </a:rPr>
              <a:t>Clinical practice challenges with Marshallese patients and their families</a:t>
            </a:r>
            <a:endParaRPr lang="en-US" sz="2800" dirty="0">
              <a:latin typeface="Segoe UI" panose="020B0502040204020203" pitchFamily="34" charset="0"/>
              <a:cs typeface="Segoe UI" panose="020B0502040204020203" pitchFamily="34" charset="0"/>
            </a:endParaRPr>
          </a:p>
        </p:txBody>
      </p:sp>
      <p:sp>
        <p:nvSpPr>
          <p:cNvPr id="30" name="Right Triangle 29">
            <a:extLst>
              <a:ext uri="{FF2B5EF4-FFF2-40B4-BE49-F238E27FC236}">
                <a16:creationId xmlns:a16="http://schemas.microsoft.com/office/drawing/2014/main" id="{A5434334-28FF-4F86-B234-5AFBED4C7C25}"/>
              </a:ext>
            </a:extLst>
          </p:cNvPr>
          <p:cNvSpPr/>
          <p:nvPr/>
        </p:nvSpPr>
        <p:spPr>
          <a:xfrm rot="18900000">
            <a:off x="8458426" y="4780247"/>
            <a:ext cx="250466" cy="250466"/>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 name="TextBox 32">
            <a:extLst>
              <a:ext uri="{FF2B5EF4-FFF2-40B4-BE49-F238E27FC236}">
                <a16:creationId xmlns:a16="http://schemas.microsoft.com/office/drawing/2014/main" id="{8E882C8E-1380-4A41-874A-37E8A98A285C}"/>
              </a:ext>
            </a:extLst>
          </p:cNvPr>
          <p:cNvSpPr txBox="1"/>
          <p:nvPr/>
        </p:nvSpPr>
        <p:spPr>
          <a:xfrm>
            <a:off x="11102447" y="2870090"/>
            <a:ext cx="4579216" cy="1569660"/>
          </a:xfrm>
          <a:prstGeom prst="rect">
            <a:avLst/>
          </a:prstGeom>
          <a:noFill/>
        </p:spPr>
        <p:txBody>
          <a:bodyPr wrap="square" rtlCol="0">
            <a:spAutoFit/>
          </a:bodyPr>
          <a:lstStyle/>
          <a:p>
            <a:pPr algn="ctr">
              <a:spcAft>
                <a:spcPts val="2400"/>
              </a:spcAft>
            </a:pPr>
            <a:r>
              <a:rPr lang="en-US" sz="3200" dirty="0" smtClean="0">
                <a:latin typeface="Segoe UI Semibold" panose="020B0702040204020203" pitchFamily="34" charset="0"/>
                <a:cs typeface="Segoe UI Semibold" panose="020B0702040204020203" pitchFamily="34" charset="0"/>
              </a:rPr>
              <a:t>Discuss strategies on managing chronic disease conditions</a:t>
            </a:r>
            <a:endParaRPr lang="en-US" sz="3200" dirty="0">
              <a:latin typeface="Segoe UI Semibold" panose="020B0702040204020203" pitchFamily="34" charset="0"/>
              <a:cs typeface="Segoe UI Semibold" panose="020B0702040204020203" pitchFamily="34" charset="0"/>
            </a:endParaRPr>
          </a:p>
        </p:txBody>
      </p:sp>
      <p:sp>
        <p:nvSpPr>
          <p:cNvPr id="34" name="TextBox 33">
            <a:extLst>
              <a:ext uri="{FF2B5EF4-FFF2-40B4-BE49-F238E27FC236}">
                <a16:creationId xmlns:a16="http://schemas.microsoft.com/office/drawing/2014/main" id="{B0518360-99E7-4B7F-9B7C-CA4328E5E7AD}"/>
              </a:ext>
            </a:extLst>
          </p:cNvPr>
          <p:cNvSpPr txBox="1"/>
          <p:nvPr/>
        </p:nvSpPr>
        <p:spPr>
          <a:xfrm>
            <a:off x="11351393" y="5412317"/>
            <a:ext cx="4579216" cy="1815882"/>
          </a:xfrm>
          <a:prstGeom prst="rect">
            <a:avLst/>
          </a:prstGeom>
          <a:noFill/>
        </p:spPr>
        <p:txBody>
          <a:bodyPr wrap="square" rtlCol="0">
            <a:spAutoFit/>
          </a:bodyPr>
          <a:lstStyle/>
          <a:p>
            <a:pPr marL="342900" indent="-342900">
              <a:spcAft>
                <a:spcPts val="2400"/>
              </a:spcAft>
              <a:buClr>
                <a:schemeClr val="tx2"/>
              </a:buClr>
              <a:buFont typeface="Wingdings" panose="05000000000000000000" pitchFamily="2" charset="2"/>
              <a:buChar char="§"/>
            </a:pPr>
            <a:r>
              <a:rPr lang="en-US" sz="2800" dirty="0" smtClean="0">
                <a:latin typeface="Segoe UI" panose="020B0502040204020203" pitchFamily="34" charset="0"/>
                <a:cs typeface="Segoe UI" panose="020B0502040204020203" pitchFamily="34" charset="0"/>
              </a:rPr>
              <a:t>It is important to understand the history of the Marshallese as a people, and culture.</a:t>
            </a:r>
            <a:endParaRPr lang="en-US" sz="2800" dirty="0">
              <a:latin typeface="Segoe UI" panose="020B0502040204020203" pitchFamily="34" charset="0"/>
              <a:cs typeface="Segoe UI" panose="020B0502040204020203" pitchFamily="34" charset="0"/>
            </a:endParaRPr>
          </a:p>
        </p:txBody>
      </p:sp>
      <p:sp>
        <p:nvSpPr>
          <p:cNvPr id="37" name="Right Triangle 36">
            <a:extLst>
              <a:ext uri="{FF2B5EF4-FFF2-40B4-BE49-F238E27FC236}">
                <a16:creationId xmlns:a16="http://schemas.microsoft.com/office/drawing/2014/main" id="{B933DFF6-249A-4A6F-9CD4-BEA971AEAB6C}"/>
              </a:ext>
            </a:extLst>
          </p:cNvPr>
          <p:cNvSpPr/>
          <p:nvPr/>
        </p:nvSpPr>
        <p:spPr>
          <a:xfrm rot="18900000">
            <a:off x="3937422" y="4780246"/>
            <a:ext cx="250466" cy="250466"/>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Right Triangle 37">
            <a:extLst>
              <a:ext uri="{FF2B5EF4-FFF2-40B4-BE49-F238E27FC236}">
                <a16:creationId xmlns:a16="http://schemas.microsoft.com/office/drawing/2014/main" id="{B933DFF6-249A-4A6F-9CD4-BEA971AEAB6C}"/>
              </a:ext>
            </a:extLst>
          </p:cNvPr>
          <p:cNvSpPr/>
          <p:nvPr/>
        </p:nvSpPr>
        <p:spPr>
          <a:xfrm rot="18900000">
            <a:off x="13338661" y="4826282"/>
            <a:ext cx="250466" cy="250466"/>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6586676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OUTH PACIFIC STOCK PHOTOS| Handicrafts of the Marshall Islands | DAVID  KIRKLAND STOCK PHOTO LIBRARY"/>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4286" y="12700"/>
            <a:ext cx="18273714" cy="1029206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029" y="12700"/>
            <a:ext cx="18288000" cy="10287000"/>
          </a:xfrm>
          <a:prstGeom prst="rect">
            <a:avLst/>
          </a:prstGeom>
          <a:solidFill>
            <a:schemeClr val="tx2">
              <a:alpha val="9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4"/>
          <p:cNvSpPr txBox="1"/>
          <p:nvPr/>
        </p:nvSpPr>
        <p:spPr>
          <a:xfrm>
            <a:off x="5192111" y="723900"/>
            <a:ext cx="7772400" cy="1477328"/>
          </a:xfrm>
          <a:prstGeom prst="rect">
            <a:avLst/>
          </a:prstGeom>
          <a:noFill/>
        </p:spPr>
        <p:txBody>
          <a:bodyPr wrap="square" lIns="0" tIns="0" rIns="0" bIns="0" rtlCol="0" anchor="t">
            <a:spAutoFit/>
          </a:bodyPr>
          <a:lstStyle/>
          <a:p>
            <a:pPr algn="ctr" defTabSz="914445"/>
            <a:r>
              <a:rPr lang="en-US" sz="9600" dirty="0" err="1" smtClean="0">
                <a:solidFill>
                  <a:schemeClr val="bg1"/>
                </a:solidFill>
                <a:latin typeface="Georgia" panose="02040502050405020303" pitchFamily="18" charset="0"/>
              </a:rPr>
              <a:t>Kommol</a:t>
            </a:r>
            <a:r>
              <a:rPr lang="en-US" sz="9600" dirty="0" smtClean="0">
                <a:solidFill>
                  <a:schemeClr val="bg1"/>
                </a:solidFill>
                <a:latin typeface="Georgia" panose="02040502050405020303" pitchFamily="18" charset="0"/>
              </a:rPr>
              <a:t> </a:t>
            </a:r>
            <a:r>
              <a:rPr lang="en-US" sz="9600" dirty="0" err="1" smtClean="0">
                <a:solidFill>
                  <a:schemeClr val="bg1"/>
                </a:solidFill>
                <a:latin typeface="Georgia" panose="02040502050405020303" pitchFamily="18" charset="0"/>
              </a:rPr>
              <a:t>tata</a:t>
            </a:r>
            <a:r>
              <a:rPr lang="en-US" sz="9600" dirty="0" smtClean="0">
                <a:solidFill>
                  <a:schemeClr val="bg1"/>
                </a:solidFill>
                <a:latin typeface="Georgia" panose="02040502050405020303" pitchFamily="18" charset="0"/>
              </a:rPr>
              <a:t>!</a:t>
            </a:r>
            <a:endParaRPr lang="en-US" sz="9600" dirty="0">
              <a:solidFill>
                <a:schemeClr val="bg1"/>
              </a:solidFill>
              <a:latin typeface="Georgia" panose="02040502050405020303" pitchFamily="18" charset="0"/>
            </a:endParaRPr>
          </a:p>
        </p:txBody>
      </p:sp>
      <p:pic>
        <p:nvPicPr>
          <p:cNvPr id="5" name="Picture 4">
            <a:extLst>
              <a:ext uri="{FF2B5EF4-FFF2-40B4-BE49-F238E27FC236}">
                <a16:creationId xmlns:a16="http://schemas.microsoft.com/office/drawing/2014/main" id="{EF140A4D-81A0-4CFC-ACF0-28ED4CA7A2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32664" y="9252392"/>
            <a:ext cx="1901153" cy="996947"/>
          </a:xfrm>
          <a:prstGeom prst="rect">
            <a:avLst/>
          </a:prstGeom>
        </p:spPr>
      </p:pic>
      <p:cxnSp>
        <p:nvCxnSpPr>
          <p:cNvPr id="7" name="Straight Connector 6">
            <a:extLst>
              <a:ext uri="{FF2B5EF4-FFF2-40B4-BE49-F238E27FC236}">
                <a16:creationId xmlns:a16="http://schemas.microsoft.com/office/drawing/2014/main" id="{64C9724B-AF06-413D-8994-53986C6065A9}"/>
              </a:ext>
            </a:extLst>
          </p:cNvPr>
          <p:cNvCxnSpPr>
            <a:cxnSpLocks/>
          </p:cNvCxnSpPr>
          <p:nvPr/>
        </p:nvCxnSpPr>
        <p:spPr>
          <a:xfrm>
            <a:off x="1115411" y="7734300"/>
            <a:ext cx="159258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320079C0-A3CD-4AB3-B7E0-CF37E6FDAEA8}"/>
              </a:ext>
            </a:extLst>
          </p:cNvPr>
          <p:cNvSpPr/>
          <p:nvPr/>
        </p:nvSpPr>
        <p:spPr>
          <a:xfrm>
            <a:off x="277210" y="7962900"/>
            <a:ext cx="17809780" cy="2098940"/>
          </a:xfrm>
          <a:prstGeom prst="rect">
            <a:avLst/>
          </a:prstGeom>
          <a:solidFill>
            <a:schemeClr val="tx2">
              <a:lumMod val="7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r>
              <a:rPr lang="en-US" sz="4800" dirty="0" smtClean="0">
                <a:latin typeface="Segoe UI Light" panose="020B0502040204020203" pitchFamily="34" charset="0"/>
                <a:cs typeface="Segoe UI Light" panose="020B0502040204020203" pitchFamily="34" charset="0"/>
              </a:rPr>
              <a:t>Sheldon Riklon, MD</a:t>
            </a:r>
          </a:p>
          <a:p>
            <a:r>
              <a:rPr lang="en-US" sz="4800" dirty="0" smtClean="0">
                <a:solidFill>
                  <a:schemeClr val="bg1"/>
                </a:solidFill>
                <a:latin typeface="Segoe UI Light" panose="020B0502040204020203" pitchFamily="34" charset="0"/>
                <a:cs typeface="Segoe UI Light" panose="020B0502040204020203" pitchFamily="34" charset="0"/>
              </a:rPr>
              <a:t>Sriklon@uams.edu</a:t>
            </a:r>
          </a:p>
        </p:txBody>
      </p:sp>
      <p:pic>
        <p:nvPicPr>
          <p:cNvPr id="2" name="Picture 1"/>
          <p:cNvPicPr>
            <a:picLocks noChangeAspect="1"/>
          </p:cNvPicPr>
          <p:nvPr/>
        </p:nvPicPr>
        <p:blipFill>
          <a:blip r:embed="rId4"/>
          <a:stretch>
            <a:fillRect/>
          </a:stretch>
        </p:blipFill>
        <p:spPr>
          <a:xfrm>
            <a:off x="6763413" y="2628900"/>
            <a:ext cx="4629796" cy="4544059"/>
          </a:xfrm>
          <a:prstGeom prst="rect">
            <a:avLst/>
          </a:prstGeom>
        </p:spPr>
      </p:pic>
    </p:spTree>
    <p:extLst>
      <p:ext uri="{BB962C8B-B14F-4D97-AF65-F5344CB8AC3E}">
        <p14:creationId xmlns:p14="http://schemas.microsoft.com/office/powerpoint/2010/main" val="145521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9E1B37-FF2B-4B24-8A18-6465B5FE1402}"/>
              </a:ext>
            </a:extLst>
          </p:cNvPr>
          <p:cNvSpPr/>
          <p:nvPr/>
        </p:nvSpPr>
        <p:spPr>
          <a:xfrm>
            <a:off x="0" y="0"/>
            <a:ext cx="18288000" cy="1029394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 name="AutoShape 2"/>
          <p:cNvSpPr/>
          <p:nvPr/>
        </p:nvSpPr>
        <p:spPr>
          <a:xfrm>
            <a:off x="0" y="0"/>
            <a:ext cx="18288000" cy="10287000"/>
          </a:xfrm>
          <a:prstGeom prst="rect">
            <a:avLst/>
          </a:prstGeom>
          <a:solidFill>
            <a:srgbClr val="F6FAF3">
              <a:alpha val="62000"/>
            </a:srgbClr>
          </a:solidFill>
        </p:spPr>
      </p:sp>
      <p:pic>
        <p:nvPicPr>
          <p:cNvPr id="5" name="Content Placeholder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76300" y="219090"/>
            <a:ext cx="16535400" cy="96403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876300" y="219090"/>
            <a:ext cx="16535400" cy="9640389"/>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816995" y="9829923"/>
            <a:ext cx="6507448" cy="447225"/>
          </a:xfrm>
        </p:spPr>
        <p:txBody>
          <a:bodyPr>
            <a:noAutofit/>
          </a:bodyPr>
          <a:lstStyle/>
          <a:p>
            <a:r>
              <a:rPr lang="en-US" altLang="en-US" sz="1600" dirty="0">
                <a:latin typeface="Segoe UI Light" panose="020B0502040204020203" pitchFamily="34" charset="0"/>
                <a:cs typeface="Segoe UI Light" panose="020B0502040204020203" pitchFamily="34" charset="0"/>
              </a:rPr>
              <a:t>(Courtesy of the Center for Pacific Islands Studies, UH Manoa)</a:t>
            </a:r>
            <a:endParaRPr lang="en-US" sz="1600" dirty="0">
              <a:latin typeface="Segoe UI Light" panose="020B0502040204020203" pitchFamily="34" charset="0"/>
              <a:cs typeface="Segoe UI Light" panose="020B0502040204020203" pitchFamily="34" charset="0"/>
            </a:endParaRPr>
          </a:p>
        </p:txBody>
      </p:sp>
      <p:sp>
        <p:nvSpPr>
          <p:cNvPr id="9" name="Down Arrow 8"/>
          <p:cNvSpPr/>
          <p:nvPr/>
        </p:nvSpPr>
        <p:spPr>
          <a:xfrm>
            <a:off x="5105400" y="1714500"/>
            <a:ext cx="685800" cy="10546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28973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479E1B37-FF2B-4B24-8A18-6465B5FE1402}"/>
              </a:ext>
            </a:extLst>
          </p:cNvPr>
          <p:cNvSpPr/>
          <p:nvPr/>
        </p:nvSpPr>
        <p:spPr>
          <a:xfrm>
            <a:off x="0" y="0"/>
            <a:ext cx="18288000" cy="1029394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1" name="Picture 10">
            <a:extLst>
              <a:ext uri="{FF2B5EF4-FFF2-40B4-BE49-F238E27FC236}">
                <a16:creationId xmlns:a16="http://schemas.microsoft.com/office/drawing/2014/main" id="{91956C98-80CC-47B1-A0F2-AE5CCCF832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43317" y="8979206"/>
            <a:ext cx="2520413" cy="1321682"/>
          </a:xfrm>
          <a:prstGeom prst="rect">
            <a:avLst/>
          </a:prstGeom>
        </p:spPr>
      </p:pic>
      <p:sp>
        <p:nvSpPr>
          <p:cNvPr id="12" name="TextBox 4">
            <a:extLst>
              <a:ext uri="{FF2B5EF4-FFF2-40B4-BE49-F238E27FC236}">
                <a16:creationId xmlns:a16="http://schemas.microsoft.com/office/drawing/2014/main" id="{39D7B9DB-94A3-461A-B7FE-0D21152D2ED5}"/>
              </a:ext>
            </a:extLst>
          </p:cNvPr>
          <p:cNvSpPr txBox="1"/>
          <p:nvPr/>
        </p:nvSpPr>
        <p:spPr>
          <a:xfrm>
            <a:off x="7763301" y="481906"/>
            <a:ext cx="9220200" cy="830997"/>
          </a:xfrm>
          <a:prstGeom prst="rect">
            <a:avLst/>
          </a:prstGeom>
        </p:spPr>
        <p:txBody>
          <a:bodyPr wrap="square" lIns="0" tIns="0" rIns="0" bIns="0" rtlCol="0" anchor="t">
            <a:spAutoFit/>
          </a:bodyPr>
          <a:lstStyle/>
          <a:p>
            <a:pPr algn="r"/>
            <a:r>
              <a:rPr lang="en-US" sz="5400" spc="375" dirty="0" smtClean="0">
                <a:solidFill>
                  <a:schemeClr val="bg1"/>
                </a:solidFill>
                <a:latin typeface="Segoe UI Light" panose="020B0502040204020203" pitchFamily="34" charset="0"/>
                <a:ea typeface="Segoe UI Black" panose="020B0A02040204020203" pitchFamily="34" charset="0"/>
                <a:cs typeface="Segoe UI Light" panose="020B0502040204020203" pitchFamily="34" charset="0"/>
              </a:rPr>
              <a:t>The Marshall Islands</a:t>
            </a:r>
            <a:endParaRPr lang="en-US" sz="5400" spc="375" dirty="0">
              <a:solidFill>
                <a:schemeClr val="bg1"/>
              </a:solidFill>
              <a:latin typeface="Segoe UI Light" panose="020B0502040204020203" pitchFamily="34" charset="0"/>
              <a:ea typeface="Segoe UI Black" panose="020B0A02040204020203" pitchFamily="34" charset="0"/>
              <a:cs typeface="Segoe UI Light" panose="020B0502040204020203" pitchFamily="34" charset="0"/>
            </a:endParaRPr>
          </a:p>
        </p:txBody>
      </p:sp>
      <p:cxnSp>
        <p:nvCxnSpPr>
          <p:cNvPr id="13" name="Straight Connector 12">
            <a:extLst>
              <a:ext uri="{FF2B5EF4-FFF2-40B4-BE49-F238E27FC236}">
                <a16:creationId xmlns:a16="http://schemas.microsoft.com/office/drawing/2014/main" id="{64C9724B-AF06-413D-8994-53986C6065A9}"/>
              </a:ext>
            </a:extLst>
          </p:cNvPr>
          <p:cNvCxnSpPr>
            <a:cxnSpLocks/>
          </p:cNvCxnSpPr>
          <p:nvPr/>
        </p:nvCxnSpPr>
        <p:spPr>
          <a:xfrm>
            <a:off x="1066800" y="1312903"/>
            <a:ext cx="159258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20" descr="USAPI to DC with popn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620000" y="2170037"/>
            <a:ext cx="10276081" cy="6814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ounded Rectangle 1"/>
          <p:cNvSpPr/>
          <p:nvPr/>
        </p:nvSpPr>
        <p:spPr>
          <a:xfrm>
            <a:off x="304800" y="3086100"/>
            <a:ext cx="6553200" cy="48768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4">
            <a:extLst>
              <a:ext uri="{FF2B5EF4-FFF2-40B4-BE49-F238E27FC236}">
                <a16:creationId xmlns:a16="http://schemas.microsoft.com/office/drawing/2014/main" id="{CBEA651C-2B93-4ECA-84E6-0599AC314101}"/>
              </a:ext>
            </a:extLst>
          </p:cNvPr>
          <p:cNvSpPr txBox="1"/>
          <p:nvPr/>
        </p:nvSpPr>
        <p:spPr>
          <a:xfrm>
            <a:off x="647700" y="3467100"/>
            <a:ext cx="5867400" cy="4308872"/>
          </a:xfrm>
          <a:prstGeom prst="rect">
            <a:avLst/>
          </a:prstGeom>
        </p:spPr>
        <p:txBody>
          <a:bodyPr wrap="square" lIns="0" tIns="0" rIns="0" bIns="0" rtlCol="0" anchor="t">
            <a:spAutoFit/>
          </a:bodyPr>
          <a:lstStyle/>
          <a:p>
            <a:pPr algn="ctr"/>
            <a:r>
              <a:rPr lang="en-US" sz="4000" spc="375" dirty="0" smtClean="0">
                <a:solidFill>
                  <a:schemeClr val="bg1"/>
                </a:solidFill>
                <a:latin typeface="Segoe UI Light" panose="020B0502040204020203" pitchFamily="34" charset="0"/>
                <a:cs typeface="Segoe UI Light" panose="020B0502040204020203" pitchFamily="34" charset="0"/>
              </a:rPr>
              <a:t>Total area about equal to entire continental United States, but total land mass area (</a:t>
            </a:r>
            <a:r>
              <a:rPr lang="en-US" sz="4000" spc="375" dirty="0" smtClean="0">
                <a:solidFill>
                  <a:schemeClr val="bg1"/>
                </a:solidFill>
                <a:latin typeface="Segoe UI Black" panose="020B0A02040204020203" pitchFamily="34" charset="0"/>
                <a:ea typeface="Segoe UI Black" panose="020B0A02040204020203" pitchFamily="34" charset="0"/>
                <a:cs typeface="Segoe UI Light" panose="020B0502040204020203" pitchFamily="34" charset="0"/>
              </a:rPr>
              <a:t>70 square miles</a:t>
            </a:r>
            <a:r>
              <a:rPr lang="en-US" sz="4000" spc="375" dirty="0" smtClean="0">
                <a:solidFill>
                  <a:schemeClr val="bg1"/>
                </a:solidFill>
                <a:latin typeface="Segoe UI Light" panose="020B0502040204020203" pitchFamily="34" charset="0"/>
                <a:cs typeface="Segoe UI Light" panose="020B0502040204020203" pitchFamily="34" charset="0"/>
              </a:rPr>
              <a:t>) </a:t>
            </a:r>
            <a:r>
              <a:rPr lang="en-US" sz="4000" spc="375" dirty="0" smtClean="0">
                <a:solidFill>
                  <a:schemeClr val="bg1"/>
                </a:solidFill>
                <a:latin typeface="Segoe UI Black" panose="020B0A02040204020203" pitchFamily="34" charset="0"/>
                <a:ea typeface="Segoe UI Black" panose="020B0A02040204020203" pitchFamily="34" charset="0"/>
                <a:cs typeface="Segoe UI Light" panose="020B0502040204020203" pitchFamily="34" charset="0"/>
              </a:rPr>
              <a:t>EQUAL TO SIZE </a:t>
            </a:r>
            <a:r>
              <a:rPr lang="en-US" sz="4000" spc="375" dirty="0" smtClean="0">
                <a:solidFill>
                  <a:schemeClr val="bg1"/>
                </a:solidFill>
                <a:latin typeface="Segoe UI Light" panose="020B0502040204020203" pitchFamily="34" charset="0"/>
                <a:cs typeface="Segoe UI Light" panose="020B0502040204020203" pitchFamily="34" charset="0"/>
              </a:rPr>
              <a:t>of Washington, DC.</a:t>
            </a:r>
            <a:endParaRPr lang="en-US" sz="4000" spc="375" dirty="0">
              <a:solidFill>
                <a:schemeClr val="bg1"/>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42921797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67207" y="5951629"/>
            <a:ext cx="6282494" cy="1517118"/>
          </a:xfrm>
          <a:prstGeom prst="round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1956C98-80CC-47B1-A0F2-AE5CCCF832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743317" y="8979206"/>
            <a:ext cx="2520413" cy="1321682"/>
          </a:xfrm>
          <a:prstGeom prst="rect">
            <a:avLst/>
          </a:prstGeom>
        </p:spPr>
      </p:pic>
      <p:sp>
        <p:nvSpPr>
          <p:cNvPr id="12" name="TextBox 4">
            <a:extLst>
              <a:ext uri="{FF2B5EF4-FFF2-40B4-BE49-F238E27FC236}">
                <a16:creationId xmlns:a16="http://schemas.microsoft.com/office/drawing/2014/main" id="{39D7B9DB-94A3-461A-B7FE-0D21152D2ED5}"/>
              </a:ext>
            </a:extLst>
          </p:cNvPr>
          <p:cNvSpPr txBox="1"/>
          <p:nvPr/>
        </p:nvSpPr>
        <p:spPr>
          <a:xfrm>
            <a:off x="457199" y="592679"/>
            <a:ext cx="16935451" cy="628377"/>
          </a:xfrm>
          <a:prstGeom prst="rect">
            <a:avLst/>
          </a:prstGeom>
        </p:spPr>
        <p:txBody>
          <a:bodyPr wrap="square" lIns="0" tIns="0" rIns="0" bIns="0" rtlCol="0" anchor="t">
            <a:spAutoFit/>
          </a:bodyPr>
          <a:lstStyle/>
          <a:p>
            <a:pPr>
              <a:lnSpc>
                <a:spcPts val="4875"/>
              </a:lnSpc>
            </a:pPr>
            <a:r>
              <a:rPr lang="en-US" sz="4400" spc="375" dirty="0" smtClean="0">
                <a:solidFill>
                  <a:srgbClr val="191919"/>
                </a:solidFill>
                <a:latin typeface="Segoe UI Semibold" panose="020B0702040204020203" pitchFamily="34" charset="0"/>
                <a:cs typeface="Segoe UI Semibold" panose="020B0702040204020203" pitchFamily="34" charset="0"/>
              </a:rPr>
              <a:t>Republic of the Marshall Islands (RMI)</a:t>
            </a:r>
            <a:endParaRPr lang="en-US" sz="4400" spc="375" dirty="0">
              <a:solidFill>
                <a:srgbClr val="191919"/>
              </a:solidFill>
              <a:latin typeface="Segoe UI Semibold" panose="020B0702040204020203" pitchFamily="34" charset="0"/>
              <a:cs typeface="Segoe UI Semibold" panose="020B0702040204020203" pitchFamily="34" charset="0"/>
            </a:endParaRPr>
          </a:p>
        </p:txBody>
      </p:sp>
      <p:sp>
        <p:nvSpPr>
          <p:cNvPr id="26" name="TextBox 25">
            <a:extLst>
              <a:ext uri="{FF2B5EF4-FFF2-40B4-BE49-F238E27FC236}">
                <a16:creationId xmlns:a16="http://schemas.microsoft.com/office/drawing/2014/main" id="{75185F1B-A5E4-4890-A93B-FB270C94C375}"/>
              </a:ext>
            </a:extLst>
          </p:cNvPr>
          <p:cNvSpPr txBox="1"/>
          <p:nvPr/>
        </p:nvSpPr>
        <p:spPr>
          <a:xfrm>
            <a:off x="575506" y="1421793"/>
            <a:ext cx="16817143" cy="5262979"/>
          </a:xfrm>
          <a:prstGeom prst="rect">
            <a:avLst/>
          </a:prstGeom>
          <a:noFill/>
        </p:spPr>
        <p:txBody>
          <a:bodyPr wrap="square" numCol="2" spcCol="0" rtlCol="0">
            <a:spAutoFit/>
          </a:bodyPr>
          <a:lstStyle/>
          <a:p>
            <a:pPr marL="457200" indent="-457200">
              <a:spcAft>
                <a:spcPts val="2400"/>
              </a:spcAft>
              <a:buClr>
                <a:schemeClr val="tx2"/>
              </a:buClr>
              <a:buFont typeface="Wingdings" panose="05000000000000000000" pitchFamily="2" charset="2"/>
              <a:buChar char="§"/>
            </a:pPr>
            <a:r>
              <a:rPr lang="en-US" sz="2800" dirty="0" smtClean="0">
                <a:latin typeface="Segoe UI" panose="020B0502040204020203" pitchFamily="34" charset="0"/>
                <a:cs typeface="Segoe UI" panose="020B0502040204020203" pitchFamily="34" charset="0"/>
              </a:rPr>
              <a:t>Part of Micronesia in vast Pacific Ocean</a:t>
            </a:r>
            <a:endParaRPr lang="en-US" sz="2800" dirty="0">
              <a:latin typeface="Segoe UI" panose="020B0502040204020203" pitchFamily="34" charset="0"/>
              <a:cs typeface="Segoe UI" panose="020B0502040204020203" pitchFamily="34" charset="0"/>
            </a:endParaRPr>
          </a:p>
          <a:p>
            <a:pPr marL="457200" indent="-457200">
              <a:spcAft>
                <a:spcPts val="2400"/>
              </a:spcAft>
              <a:buClr>
                <a:schemeClr val="tx2"/>
              </a:buClr>
              <a:buFont typeface="Wingdings" panose="05000000000000000000" pitchFamily="2" charset="2"/>
              <a:buChar char="§"/>
            </a:pPr>
            <a:r>
              <a:rPr lang="en-US" sz="2800" dirty="0" smtClean="0">
                <a:latin typeface="Segoe UI" panose="020B0502040204020203" pitchFamily="34" charset="0"/>
                <a:cs typeface="Segoe UI" panose="020B0502040204020203" pitchFamily="34" charset="0"/>
              </a:rPr>
              <a:t>Capital: Majuro Atoll</a:t>
            </a:r>
          </a:p>
          <a:p>
            <a:pPr marL="457200" indent="-457200">
              <a:spcAft>
                <a:spcPts val="2400"/>
              </a:spcAft>
              <a:buClr>
                <a:schemeClr val="tx2"/>
              </a:buClr>
              <a:buFont typeface="Wingdings" panose="05000000000000000000" pitchFamily="2" charset="2"/>
              <a:buChar char="§"/>
            </a:pPr>
            <a:r>
              <a:rPr lang="en-US" sz="2800" dirty="0" smtClean="0">
                <a:latin typeface="Segoe UI" panose="020B0502040204020203" pitchFamily="34" charset="0"/>
                <a:cs typeface="Segoe UI" panose="020B0502040204020203" pitchFamily="34" charset="0"/>
              </a:rPr>
              <a:t>29 Atolls and 5 coral islands</a:t>
            </a:r>
          </a:p>
          <a:p>
            <a:pPr marL="457200" indent="-457200">
              <a:spcAft>
                <a:spcPts val="2400"/>
              </a:spcAft>
              <a:buClr>
                <a:schemeClr val="tx2"/>
              </a:buClr>
              <a:buFont typeface="Wingdings" panose="05000000000000000000" pitchFamily="2" charset="2"/>
              <a:buChar char="§"/>
            </a:pPr>
            <a:r>
              <a:rPr lang="en-US" sz="2800" dirty="0" smtClean="0">
                <a:latin typeface="Segoe UI" panose="020B0502040204020203" pitchFamily="34" charset="0"/>
                <a:cs typeface="Segoe UI" panose="020B0502040204020203" pitchFamily="34" charset="0"/>
              </a:rPr>
              <a:t>Over 750,000 sq. miles of ocean</a:t>
            </a:r>
          </a:p>
          <a:p>
            <a:pPr marL="457200" indent="-457200">
              <a:spcAft>
                <a:spcPts val="2400"/>
              </a:spcAft>
              <a:buClr>
                <a:schemeClr val="tx2"/>
              </a:buClr>
              <a:buFont typeface="Wingdings" panose="05000000000000000000" pitchFamily="2" charset="2"/>
              <a:buChar char="§"/>
            </a:pPr>
            <a:r>
              <a:rPr lang="en-US" sz="2800" dirty="0">
                <a:latin typeface="Segoe UI" panose="020B0502040204020203" pitchFamily="34" charset="0"/>
                <a:cs typeface="Segoe UI" panose="020B0502040204020203" pitchFamily="34" charset="0"/>
              </a:rPr>
              <a:t>Main Language: </a:t>
            </a:r>
            <a:r>
              <a:rPr lang="en-US" sz="2800" dirty="0" smtClean="0">
                <a:latin typeface="Segoe UI" panose="020B0502040204020203" pitchFamily="34" charset="0"/>
                <a:cs typeface="Segoe UI" panose="020B0502040204020203" pitchFamily="34" charset="0"/>
              </a:rPr>
              <a:t>Marshallese</a:t>
            </a:r>
          </a:p>
          <a:p>
            <a:pPr marL="1371600" lvl="2" indent="-457200">
              <a:spcAft>
                <a:spcPts val="2400"/>
              </a:spcAft>
              <a:buClr>
                <a:schemeClr val="tx2"/>
              </a:buClr>
              <a:buFont typeface="Courier New" panose="02070309020205020404" pitchFamily="49" charset="0"/>
              <a:buChar char="o"/>
            </a:pPr>
            <a:r>
              <a:rPr lang="en-US" sz="2800" dirty="0" smtClean="0">
                <a:latin typeface="Segoe UI" panose="020B0502040204020203" pitchFamily="34" charset="0"/>
                <a:cs typeface="Segoe UI" panose="020B0502040204020203" pitchFamily="34" charset="0"/>
              </a:rPr>
              <a:t>Large influence of English and Japanese</a:t>
            </a:r>
          </a:p>
          <a:p>
            <a:pPr lvl="2">
              <a:spcAft>
                <a:spcPts val="2400"/>
              </a:spcAft>
              <a:buClr>
                <a:schemeClr val="tx2"/>
              </a:buClr>
            </a:pPr>
            <a:endParaRPr lang="en-US" sz="2800" dirty="0" smtClean="0">
              <a:latin typeface="Segoe UI" panose="020B0502040204020203" pitchFamily="34" charset="0"/>
              <a:cs typeface="Segoe UI" panose="020B0502040204020203" pitchFamily="34" charset="0"/>
            </a:endParaRPr>
          </a:p>
          <a:p>
            <a:pPr marL="457200" indent="-457200">
              <a:spcAft>
                <a:spcPts val="2400"/>
              </a:spcAft>
              <a:buClr>
                <a:schemeClr val="tx2"/>
              </a:buClr>
              <a:buFont typeface="Wingdings" panose="05000000000000000000" pitchFamily="2" charset="2"/>
              <a:buChar char="§"/>
            </a:pPr>
            <a:r>
              <a:rPr lang="en-US" sz="2800" dirty="0" smtClean="0">
                <a:latin typeface="Segoe UI" panose="020B0502040204020203" pitchFamily="34" charset="0"/>
                <a:cs typeface="Segoe UI" panose="020B0502040204020203" pitchFamily="34" charset="0"/>
              </a:rPr>
              <a:t>Currency: USD</a:t>
            </a:r>
          </a:p>
          <a:p>
            <a:pPr marL="457200" indent="-457200">
              <a:spcAft>
                <a:spcPts val="2400"/>
              </a:spcAft>
              <a:buClr>
                <a:schemeClr val="tx2"/>
              </a:buClr>
              <a:buFont typeface="Wingdings" panose="05000000000000000000" pitchFamily="2" charset="2"/>
              <a:buChar char="§"/>
            </a:pPr>
            <a:r>
              <a:rPr lang="en-US" sz="2800" dirty="0" smtClean="0">
                <a:latin typeface="Segoe UI" panose="020B0502040204020203" pitchFamily="34" charset="0"/>
                <a:cs typeface="Segoe UI" panose="020B0502040204020203" pitchFamily="34" charset="0"/>
              </a:rPr>
              <a:t>Predominant religion: Christianity</a:t>
            </a:r>
          </a:p>
          <a:p>
            <a:pPr marL="457200" indent="-457200">
              <a:spcAft>
                <a:spcPts val="2400"/>
              </a:spcAft>
              <a:buClr>
                <a:schemeClr val="tx2"/>
              </a:buClr>
              <a:buFont typeface="Wingdings" panose="05000000000000000000" pitchFamily="2" charset="2"/>
              <a:buChar char="§"/>
            </a:pPr>
            <a:r>
              <a:rPr lang="en-US" sz="2800" dirty="0" smtClean="0">
                <a:latin typeface="Segoe UI" panose="020B0502040204020203" pitchFamily="34" charset="0"/>
                <a:cs typeface="Segoe UI" panose="020B0502040204020203" pitchFamily="34" charset="0"/>
              </a:rPr>
              <a:t>Mean height: 7 feet above sea level</a:t>
            </a:r>
          </a:p>
          <a:p>
            <a:pPr marL="457200" indent="-457200">
              <a:spcAft>
                <a:spcPts val="2400"/>
              </a:spcAft>
              <a:buClr>
                <a:schemeClr val="tx2"/>
              </a:buClr>
              <a:buFont typeface="Wingdings" panose="05000000000000000000" pitchFamily="2" charset="2"/>
              <a:buChar char="§"/>
            </a:pPr>
            <a:r>
              <a:rPr lang="en-US" sz="2800" dirty="0" smtClean="0">
                <a:latin typeface="Segoe UI" panose="020B0502040204020203" pitchFamily="34" charset="0"/>
                <a:cs typeface="Segoe UI" panose="020B0502040204020203" pitchFamily="34" charset="0"/>
              </a:rPr>
              <a:t>Climate: Hot and humid; average daily temp 81</a:t>
            </a:r>
            <a:r>
              <a:rPr lang="en-US" sz="2800" dirty="0" smtClean="0">
                <a:latin typeface="Segoe UI" panose="020B0502040204020203" pitchFamily="34" charset="0"/>
                <a:ea typeface="Segoe UI Emoji" panose="020B0502040204020203" pitchFamily="34" charset="0"/>
                <a:cs typeface="Segoe UI" panose="020B0502040204020203" pitchFamily="34" charset="0"/>
              </a:rPr>
              <a:t>º F</a:t>
            </a:r>
          </a:p>
          <a:p>
            <a:pPr marL="457200" indent="-457200">
              <a:spcAft>
                <a:spcPts val="2400"/>
              </a:spcAft>
              <a:buClr>
                <a:schemeClr val="tx2"/>
              </a:buClr>
              <a:buFont typeface="Wingdings" panose="05000000000000000000" pitchFamily="2" charset="2"/>
              <a:buChar char="§"/>
            </a:pPr>
            <a:r>
              <a:rPr lang="en-US" sz="2800" dirty="0" smtClean="0">
                <a:latin typeface="Segoe UI" panose="020B0502040204020203" pitchFamily="34" charset="0"/>
                <a:ea typeface="Segoe UI Emoji" panose="020B0502040204020203" pitchFamily="34" charset="0"/>
                <a:cs typeface="Segoe UI" panose="020B0502040204020203" pitchFamily="34" charset="0"/>
              </a:rPr>
              <a:t>About 4,712 miles to Oregon</a:t>
            </a:r>
            <a:endParaRPr lang="en-US" sz="3200" dirty="0">
              <a:latin typeface="Segoe UI Light" panose="020B0502040204020203" pitchFamily="34" charset="0"/>
              <a:cs typeface="Segoe UI Light" panose="020B0502040204020203" pitchFamily="34" charset="0"/>
            </a:endParaRPr>
          </a:p>
          <a:p>
            <a:pPr marL="457200" indent="-457200">
              <a:spcAft>
                <a:spcPts val="2400"/>
              </a:spcAft>
              <a:buClr>
                <a:schemeClr val="tx2"/>
              </a:buClr>
              <a:buFont typeface="Wingdings" panose="05000000000000000000" pitchFamily="2" charset="2"/>
              <a:buChar char="§"/>
            </a:pPr>
            <a:endParaRPr lang="en-US" sz="3200" dirty="0">
              <a:latin typeface="Segoe UI Light" panose="020B0502040204020203" pitchFamily="34" charset="0"/>
              <a:cs typeface="Segoe UI Light" panose="020B0502040204020203" pitchFamily="34" charset="0"/>
            </a:endParaRPr>
          </a:p>
        </p:txBody>
      </p:sp>
      <p:sp>
        <p:nvSpPr>
          <p:cNvPr id="19" name="Rectangle 18">
            <a:extLst>
              <a:ext uri="{FF2B5EF4-FFF2-40B4-BE49-F238E27FC236}">
                <a16:creationId xmlns:a16="http://schemas.microsoft.com/office/drawing/2014/main" id="{D506D199-78BE-4E38-AC5C-565B8130B7F9}"/>
              </a:ext>
            </a:extLst>
          </p:cNvPr>
          <p:cNvSpPr/>
          <p:nvPr/>
        </p:nvSpPr>
        <p:spPr>
          <a:xfrm>
            <a:off x="0" y="9018850"/>
            <a:ext cx="18288000" cy="13147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20" name="Picture 19">
            <a:extLst>
              <a:ext uri="{FF2B5EF4-FFF2-40B4-BE49-F238E27FC236}">
                <a16:creationId xmlns:a16="http://schemas.microsoft.com/office/drawing/2014/main" id="{55D3DF08-E742-4F81-BC58-A3E2A08266D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743317" y="9018850"/>
            <a:ext cx="2520413" cy="1321682"/>
          </a:xfrm>
          <a:prstGeom prst="rect">
            <a:avLst/>
          </a:prstGeom>
        </p:spPr>
      </p:pic>
      <p:cxnSp>
        <p:nvCxnSpPr>
          <p:cNvPr id="14" name="Straight Connector 13">
            <a:extLst>
              <a:ext uri="{FF2B5EF4-FFF2-40B4-BE49-F238E27FC236}">
                <a16:creationId xmlns:a16="http://schemas.microsoft.com/office/drawing/2014/main" id="{3808D92B-7A39-4DF7-8181-6658A8F9F9B4}"/>
              </a:ext>
            </a:extLst>
          </p:cNvPr>
          <p:cNvCxnSpPr>
            <a:cxnSpLocks/>
          </p:cNvCxnSpPr>
          <p:nvPr/>
        </p:nvCxnSpPr>
        <p:spPr>
          <a:xfrm>
            <a:off x="457199" y="1328738"/>
            <a:ext cx="1676400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CD2F21C-DFC4-45BC-8DD1-22CE657DDCDE}"/>
              </a:ext>
            </a:extLst>
          </p:cNvPr>
          <p:cNvSpPr txBox="1"/>
          <p:nvPr/>
        </p:nvSpPr>
        <p:spPr>
          <a:xfrm>
            <a:off x="7221620" y="5939186"/>
            <a:ext cx="9999580" cy="3493264"/>
          </a:xfrm>
          <a:prstGeom prst="rect">
            <a:avLst/>
          </a:prstGeom>
          <a:noFill/>
        </p:spPr>
        <p:txBody>
          <a:bodyPr wrap="square" numCol="2" rtlCol="0">
            <a:spAutoFit/>
          </a:bodyPr>
          <a:lstStyle/>
          <a:p>
            <a:pPr marL="457200" indent="-457200">
              <a:spcAft>
                <a:spcPts val="2400"/>
              </a:spcAft>
              <a:buClr>
                <a:schemeClr val="tx2"/>
              </a:buClr>
              <a:buFont typeface="Arial" panose="020B0604020202020204" pitchFamily="34" charset="0"/>
              <a:buChar char="•"/>
            </a:pPr>
            <a:r>
              <a:rPr lang="en-US" sz="2800" dirty="0" smtClean="0">
                <a:latin typeface="Segoe UI" panose="020B0502040204020203" pitchFamily="34" charset="0"/>
                <a:cs typeface="Segoe UI" panose="020B0502040204020203" pitchFamily="34" charset="0"/>
              </a:rPr>
              <a:t>Education</a:t>
            </a:r>
          </a:p>
          <a:p>
            <a:pPr marL="457200" indent="-457200">
              <a:spcAft>
                <a:spcPts val="2400"/>
              </a:spcAft>
              <a:buClr>
                <a:schemeClr val="tx2"/>
              </a:buClr>
              <a:buFont typeface="Arial" panose="020B0604020202020204" pitchFamily="34" charset="0"/>
              <a:buChar char="•"/>
            </a:pPr>
            <a:r>
              <a:rPr lang="en-US" sz="2800" dirty="0" smtClean="0">
                <a:latin typeface="Segoe UI" panose="020B0502040204020203" pitchFamily="34" charset="0"/>
                <a:cs typeface="Segoe UI" panose="020B0502040204020203" pitchFamily="34" charset="0"/>
              </a:rPr>
              <a:t>Nuclear weapons testing program</a:t>
            </a:r>
          </a:p>
          <a:p>
            <a:pPr marL="457200" indent="-457200">
              <a:spcAft>
                <a:spcPts val="2400"/>
              </a:spcAft>
              <a:buClr>
                <a:schemeClr val="tx2"/>
              </a:buClr>
              <a:buFont typeface="Arial" panose="020B0604020202020204" pitchFamily="34" charset="0"/>
              <a:buChar char="•"/>
            </a:pPr>
            <a:r>
              <a:rPr lang="en-US" sz="2800" dirty="0" smtClean="0">
                <a:latin typeface="Segoe UI" panose="020B0502040204020203" pitchFamily="34" charset="0"/>
                <a:cs typeface="Segoe UI" panose="020B0502040204020203" pitchFamily="34" charset="0"/>
              </a:rPr>
              <a:t>Climate change</a:t>
            </a:r>
          </a:p>
          <a:p>
            <a:pPr marL="457200" indent="-457200">
              <a:spcAft>
                <a:spcPts val="2400"/>
              </a:spcAft>
              <a:buClr>
                <a:schemeClr val="tx2"/>
              </a:buClr>
              <a:buFont typeface="Arial" panose="020B0604020202020204" pitchFamily="34" charset="0"/>
              <a:buChar char="•"/>
            </a:pPr>
            <a:endParaRPr lang="en-US" sz="2800" dirty="0" smtClean="0">
              <a:latin typeface="Segoe UI" panose="020B0502040204020203" pitchFamily="34" charset="0"/>
              <a:cs typeface="Segoe UI" panose="020B0502040204020203" pitchFamily="34" charset="0"/>
            </a:endParaRPr>
          </a:p>
          <a:p>
            <a:pPr marL="457200" indent="-457200">
              <a:spcAft>
                <a:spcPts val="600"/>
              </a:spcAft>
              <a:buClr>
                <a:schemeClr val="tx2"/>
              </a:buClr>
              <a:buFont typeface="Arial" panose="020B0604020202020204" pitchFamily="34" charset="0"/>
              <a:buChar char="•"/>
            </a:pPr>
            <a:r>
              <a:rPr lang="en-US" sz="2800" dirty="0" smtClean="0">
                <a:latin typeface="Segoe UI" panose="020B0502040204020203" pitchFamily="34" charset="0"/>
                <a:cs typeface="Segoe UI" panose="020B0502040204020203" pitchFamily="34" charset="0"/>
              </a:rPr>
              <a:t>Health Disparities:</a:t>
            </a:r>
          </a:p>
          <a:p>
            <a:pPr lvl="2">
              <a:spcAft>
                <a:spcPts val="600"/>
              </a:spcAft>
              <a:buClr>
                <a:schemeClr val="tx2"/>
              </a:buClr>
            </a:pPr>
            <a:r>
              <a:rPr lang="en-US" sz="2400" dirty="0" smtClean="0">
                <a:latin typeface="Segoe UI" panose="020B0502040204020203" pitchFamily="34" charset="0"/>
                <a:cs typeface="Segoe UI" panose="020B0502040204020203" pitchFamily="34" charset="0"/>
              </a:rPr>
              <a:t>Type 2 Diabetes, Hypertension, Coronary artery disease, Cancer rates, Hansen’s Disease, Tuberculosis, COVID-19</a:t>
            </a:r>
            <a:r>
              <a:rPr lang="en-US" sz="2800" dirty="0" smtClean="0">
                <a:latin typeface="Segoe UI" panose="020B0502040204020203" pitchFamily="34" charset="0"/>
                <a:cs typeface="Segoe UI" panose="020B0502040204020203" pitchFamily="34" charset="0"/>
              </a:rPr>
              <a:t>	</a:t>
            </a:r>
            <a:endParaRPr lang="en-US" sz="2800" dirty="0">
              <a:latin typeface="Segoe UI" panose="020B0502040204020203" pitchFamily="34" charset="0"/>
              <a:cs typeface="Segoe UI" panose="020B0502040204020203" pitchFamily="34" charset="0"/>
            </a:endParaRPr>
          </a:p>
        </p:txBody>
      </p:sp>
      <p:cxnSp>
        <p:nvCxnSpPr>
          <p:cNvPr id="16" name="Straight Connector 15">
            <a:extLst>
              <a:ext uri="{FF2B5EF4-FFF2-40B4-BE49-F238E27FC236}">
                <a16:creationId xmlns:a16="http://schemas.microsoft.com/office/drawing/2014/main" id="{DE95EC02-14BC-47F8-9608-A92991E9912A}"/>
              </a:ext>
            </a:extLst>
          </p:cNvPr>
          <p:cNvCxnSpPr>
            <a:cxnSpLocks/>
          </p:cNvCxnSpPr>
          <p:nvPr/>
        </p:nvCxnSpPr>
        <p:spPr>
          <a:xfrm>
            <a:off x="457199" y="5774339"/>
            <a:ext cx="17145001"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525774" y="6061096"/>
            <a:ext cx="3712747" cy="1015663"/>
          </a:xfrm>
          <a:prstGeom prst="rect">
            <a:avLst/>
          </a:prstGeom>
          <a:noFill/>
        </p:spPr>
        <p:txBody>
          <a:bodyPr wrap="square" rtlCol="0">
            <a:spAutoFit/>
          </a:bodyPr>
          <a:lstStyle/>
          <a:p>
            <a:r>
              <a:rPr lang="en-US" sz="5400" dirty="0">
                <a:solidFill>
                  <a:schemeClr val="accent1">
                    <a:lumMod val="75000"/>
                  </a:schemeClr>
                </a:solidFill>
                <a:latin typeface="Segoe UI" panose="020B0502040204020203" pitchFamily="34" charset="0"/>
                <a:cs typeface="Segoe UI" panose="020B0502040204020203" pitchFamily="34" charset="0"/>
              </a:rPr>
              <a:t>Challenges:</a:t>
            </a:r>
            <a:r>
              <a:rPr lang="en-US" sz="6000" dirty="0">
                <a:solidFill>
                  <a:schemeClr val="accent1">
                    <a:lumMod val="75000"/>
                  </a:schemeClr>
                </a:solidFill>
                <a:latin typeface="Segoe UI" panose="020B0502040204020203" pitchFamily="34" charset="0"/>
                <a:cs typeface="Segoe UI" panose="020B0502040204020203" pitchFamily="34" charset="0"/>
              </a:rPr>
              <a:t> </a:t>
            </a:r>
          </a:p>
        </p:txBody>
      </p:sp>
    </p:spTree>
    <p:extLst>
      <p:ext uri="{BB962C8B-B14F-4D97-AF65-F5344CB8AC3E}">
        <p14:creationId xmlns:p14="http://schemas.microsoft.com/office/powerpoint/2010/main" val="24744035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1956C98-80CC-47B1-A0F2-AE5CCCF832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43317" y="8979206"/>
            <a:ext cx="2520413" cy="1321682"/>
          </a:xfrm>
          <a:prstGeom prst="rect">
            <a:avLst/>
          </a:prstGeom>
        </p:spPr>
      </p:pic>
      <p:sp>
        <p:nvSpPr>
          <p:cNvPr id="12" name="TextBox 4">
            <a:extLst>
              <a:ext uri="{FF2B5EF4-FFF2-40B4-BE49-F238E27FC236}">
                <a16:creationId xmlns:a16="http://schemas.microsoft.com/office/drawing/2014/main" id="{39D7B9DB-94A3-461A-B7FE-0D21152D2ED5}"/>
              </a:ext>
            </a:extLst>
          </p:cNvPr>
          <p:cNvSpPr txBox="1"/>
          <p:nvPr/>
        </p:nvSpPr>
        <p:spPr>
          <a:xfrm>
            <a:off x="344797" y="1738337"/>
            <a:ext cx="10181512" cy="7078861"/>
          </a:xfrm>
          <a:prstGeom prst="rect">
            <a:avLst/>
          </a:prstGeom>
        </p:spPr>
        <p:txBody>
          <a:bodyPr wrap="square" lIns="0" tIns="0" rIns="0" bIns="0" rtlCol="0" anchor="t">
            <a:spAutoFit/>
          </a:bodyPr>
          <a:lstStyle/>
          <a:p>
            <a:pPr marL="571500" indent="-571500">
              <a:spcAft>
                <a:spcPts val="1200"/>
              </a:spcAft>
              <a:buFont typeface="Arial" panose="020B0604020202020204" pitchFamily="34" charset="0"/>
              <a:buChar char="•"/>
            </a:pPr>
            <a:r>
              <a:rPr lang="en-US" sz="3600" dirty="0" smtClean="0">
                <a:solidFill>
                  <a:srgbClr val="191919"/>
                </a:solidFill>
                <a:latin typeface="Segoe UI Light" panose="020B0502040204020203" pitchFamily="34" charset="0"/>
                <a:cs typeface="Segoe UI Light" panose="020B0502040204020203" pitchFamily="34" charset="0"/>
              </a:rPr>
              <a:t>The Marshall Islands were used as a nuclear test site by the United States: Testing took place from </a:t>
            </a:r>
            <a:r>
              <a:rPr lang="en-US" sz="3600" dirty="0" smtClean="0">
                <a:solidFill>
                  <a:schemeClr val="tx2"/>
                </a:solidFill>
                <a:latin typeface="Segoe UI Black" panose="020B0A02040204020203" pitchFamily="34" charset="0"/>
                <a:ea typeface="Segoe UI Black" panose="020B0A02040204020203" pitchFamily="34" charset="0"/>
                <a:cs typeface="Segoe UI Light" panose="020B0502040204020203" pitchFamily="34" charset="0"/>
              </a:rPr>
              <a:t>1946-1958</a:t>
            </a:r>
            <a:r>
              <a:rPr lang="en-US" sz="3600" b="1" dirty="0" smtClean="0">
                <a:solidFill>
                  <a:schemeClr val="tx2"/>
                </a:solidFill>
                <a:latin typeface="Segoe UI Black" panose="020B0A02040204020203" pitchFamily="34" charset="0"/>
                <a:ea typeface="Segoe UI Black" panose="020B0A02040204020203" pitchFamily="34" charset="0"/>
                <a:cs typeface="Segoe UI Light" panose="020B0502040204020203" pitchFamily="34" charset="0"/>
              </a:rPr>
              <a:t>.</a:t>
            </a:r>
          </a:p>
          <a:p>
            <a:pPr marL="571500" indent="-571500">
              <a:spcAft>
                <a:spcPts val="1200"/>
              </a:spcAft>
              <a:buFont typeface="Arial" panose="020B0604020202020204" pitchFamily="34" charset="0"/>
              <a:buChar char="•"/>
            </a:pPr>
            <a:r>
              <a:rPr lang="en-US" sz="3600" dirty="0" smtClean="0">
                <a:solidFill>
                  <a:srgbClr val="191919"/>
                </a:solidFill>
                <a:latin typeface="Segoe UI Light" panose="020B0502040204020203" pitchFamily="34" charset="0"/>
                <a:cs typeface="Segoe UI Light" panose="020B0502040204020203" pitchFamily="34" charset="0"/>
              </a:rPr>
              <a:t>Total of </a:t>
            </a:r>
            <a:r>
              <a:rPr lang="en-US" sz="3600" dirty="0" smtClean="0">
                <a:solidFill>
                  <a:schemeClr val="tx2"/>
                </a:solidFill>
                <a:latin typeface="Segoe UI Black" panose="020B0A02040204020203" pitchFamily="34" charset="0"/>
                <a:ea typeface="Segoe UI Black" panose="020B0A02040204020203" pitchFamily="34" charset="0"/>
                <a:cs typeface="Segoe UI Light" panose="020B0502040204020203" pitchFamily="34" charset="0"/>
              </a:rPr>
              <a:t>67</a:t>
            </a:r>
            <a:r>
              <a:rPr lang="en-US" sz="3600" dirty="0" smtClean="0">
                <a:solidFill>
                  <a:srgbClr val="191919"/>
                </a:solidFill>
                <a:latin typeface="Segoe UI Light" panose="020B0502040204020203" pitchFamily="34" charset="0"/>
                <a:cs typeface="Segoe UI Light" panose="020B0502040204020203" pitchFamily="34" charset="0"/>
              </a:rPr>
              <a:t> Atomic bombs</a:t>
            </a:r>
          </a:p>
          <a:p>
            <a:pPr marL="1485900" lvl="2" indent="-571500">
              <a:spcAft>
                <a:spcPts val="1200"/>
              </a:spcAft>
              <a:buFont typeface="Arial" panose="020B0604020202020204" pitchFamily="34" charset="0"/>
              <a:buChar char="•"/>
            </a:pPr>
            <a:r>
              <a:rPr lang="en-US" sz="3600" dirty="0" smtClean="0">
                <a:solidFill>
                  <a:schemeClr val="tx2"/>
                </a:solidFill>
                <a:latin typeface="Segoe UI Black" panose="020B0A02040204020203" pitchFamily="34" charset="0"/>
                <a:ea typeface="Segoe UI Black" panose="020B0A02040204020203" pitchFamily="34" charset="0"/>
                <a:cs typeface="Segoe UI Light" panose="020B0502040204020203" pitchFamily="34" charset="0"/>
              </a:rPr>
              <a:t>March 1, 1954</a:t>
            </a:r>
          </a:p>
          <a:p>
            <a:pPr marL="1485900" lvl="2" indent="-571500">
              <a:spcAft>
                <a:spcPts val="1200"/>
              </a:spcAft>
              <a:buFont typeface="Arial" panose="020B0604020202020204" pitchFamily="34" charset="0"/>
              <a:buChar char="•"/>
            </a:pPr>
            <a:r>
              <a:rPr lang="en-US" sz="3600" dirty="0" smtClean="0">
                <a:solidFill>
                  <a:srgbClr val="191919"/>
                </a:solidFill>
                <a:latin typeface="Segoe UI Light" panose="020B0502040204020203" pitchFamily="34" charset="0"/>
                <a:cs typeface="Segoe UI Light" panose="020B0502040204020203" pitchFamily="34" charset="0"/>
              </a:rPr>
              <a:t>Bravo Shot first hydrogen bomb power 1000 Hiroshima bombs</a:t>
            </a:r>
          </a:p>
          <a:p>
            <a:pPr marL="571500" indent="-571500">
              <a:spcAft>
                <a:spcPts val="1200"/>
              </a:spcAft>
              <a:buFont typeface="Arial" panose="020B0604020202020204" pitchFamily="34" charset="0"/>
              <a:buChar char="•"/>
            </a:pPr>
            <a:r>
              <a:rPr lang="en-US" sz="3600" dirty="0" smtClean="0">
                <a:solidFill>
                  <a:srgbClr val="191919"/>
                </a:solidFill>
                <a:latin typeface="Segoe UI Light" panose="020B0502040204020203" pitchFamily="34" charset="0"/>
                <a:cs typeface="Segoe UI Light" panose="020B0502040204020203" pitchFamily="34" charset="0"/>
              </a:rPr>
              <a:t>Total yield power of </a:t>
            </a:r>
            <a:r>
              <a:rPr lang="en-US" sz="3600" dirty="0" smtClean="0">
                <a:solidFill>
                  <a:schemeClr val="tx2"/>
                </a:solidFill>
                <a:latin typeface="Segoe UI Black" panose="020B0A02040204020203" pitchFamily="34" charset="0"/>
                <a:ea typeface="Segoe UI Black" panose="020B0A02040204020203" pitchFamily="34" charset="0"/>
                <a:cs typeface="Segoe UI Light" panose="020B0502040204020203" pitchFamily="34" charset="0"/>
              </a:rPr>
              <a:t>7200</a:t>
            </a:r>
            <a:r>
              <a:rPr lang="en-US" sz="3600" dirty="0" smtClean="0">
                <a:solidFill>
                  <a:srgbClr val="191919"/>
                </a:solidFill>
                <a:latin typeface="Segoe UI Light" panose="020B0502040204020203" pitchFamily="34" charset="0"/>
                <a:cs typeface="Segoe UI Light" panose="020B0502040204020203" pitchFamily="34" charset="0"/>
              </a:rPr>
              <a:t> Hiroshima bombs</a:t>
            </a:r>
          </a:p>
          <a:p>
            <a:pPr marL="571500" indent="-571500">
              <a:spcAft>
                <a:spcPts val="1200"/>
              </a:spcAft>
              <a:buFont typeface="Arial" panose="020B0604020202020204" pitchFamily="34" charset="0"/>
              <a:buChar char="•"/>
            </a:pPr>
            <a:r>
              <a:rPr lang="en-US" sz="3600" dirty="0" smtClean="0">
                <a:solidFill>
                  <a:srgbClr val="191919"/>
                </a:solidFill>
                <a:latin typeface="Segoe UI Light" panose="020B0502040204020203" pitchFamily="34" charset="0"/>
                <a:cs typeface="Segoe UI Light" panose="020B0502040204020203" pitchFamily="34" charset="0"/>
              </a:rPr>
              <a:t>Total yield of 108 megatons ~ 80% total yield of all US atmospheric detonations</a:t>
            </a:r>
          </a:p>
          <a:p>
            <a:pPr algn="ctr"/>
            <a:endParaRPr lang="en-US" sz="4000" spc="375" dirty="0">
              <a:solidFill>
                <a:srgbClr val="191919"/>
              </a:solidFill>
              <a:latin typeface="Segoe UI Light" panose="020B0502040204020203" pitchFamily="34" charset="0"/>
              <a:cs typeface="Segoe UI Light" panose="020B0502040204020203" pitchFamily="34" charset="0"/>
            </a:endParaRPr>
          </a:p>
        </p:txBody>
      </p:sp>
      <p:cxnSp>
        <p:nvCxnSpPr>
          <p:cNvPr id="13" name="Straight Connector 12">
            <a:extLst>
              <a:ext uri="{FF2B5EF4-FFF2-40B4-BE49-F238E27FC236}">
                <a16:creationId xmlns:a16="http://schemas.microsoft.com/office/drawing/2014/main" id="{64C9724B-AF06-413D-8994-53986C6065A9}"/>
              </a:ext>
            </a:extLst>
          </p:cNvPr>
          <p:cNvCxnSpPr>
            <a:cxnSpLocks/>
          </p:cNvCxnSpPr>
          <p:nvPr/>
        </p:nvCxnSpPr>
        <p:spPr>
          <a:xfrm>
            <a:off x="304800" y="8115300"/>
            <a:ext cx="10210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479E1B37-FF2B-4B24-8A18-6465B5FE1402}"/>
              </a:ext>
            </a:extLst>
          </p:cNvPr>
          <p:cNvSpPr/>
          <p:nvPr/>
        </p:nvSpPr>
        <p:spPr>
          <a:xfrm>
            <a:off x="0" y="8979206"/>
            <a:ext cx="18288000" cy="13147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31" name="Picture 30">
            <a:extLst>
              <a:ext uri="{FF2B5EF4-FFF2-40B4-BE49-F238E27FC236}">
                <a16:creationId xmlns:a16="http://schemas.microsoft.com/office/drawing/2014/main" id="{93229FDD-9964-4E19-B434-FB79966A22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43317" y="9018850"/>
            <a:ext cx="2520413" cy="1321682"/>
          </a:xfrm>
          <a:prstGeom prst="rect">
            <a:avLst/>
          </a:prstGeom>
        </p:spPr>
      </p:pic>
      <p:cxnSp>
        <p:nvCxnSpPr>
          <p:cNvPr id="14" name="Straight Connector 13">
            <a:extLst>
              <a:ext uri="{FF2B5EF4-FFF2-40B4-BE49-F238E27FC236}">
                <a16:creationId xmlns:a16="http://schemas.microsoft.com/office/drawing/2014/main" id="{90F397FD-0CD3-43ED-BD9B-63268CC6D9FB}"/>
              </a:ext>
            </a:extLst>
          </p:cNvPr>
          <p:cNvCxnSpPr>
            <a:cxnSpLocks/>
          </p:cNvCxnSpPr>
          <p:nvPr/>
        </p:nvCxnSpPr>
        <p:spPr>
          <a:xfrm>
            <a:off x="276817" y="1576331"/>
            <a:ext cx="10287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52400" y="712426"/>
            <a:ext cx="9167456" cy="769441"/>
          </a:xfrm>
          <a:prstGeom prst="rect">
            <a:avLst/>
          </a:prstGeom>
          <a:noFill/>
        </p:spPr>
        <p:txBody>
          <a:bodyPr wrap="square" rtlCol="0">
            <a:spAutoFit/>
          </a:bodyPr>
          <a:lstStyle/>
          <a:p>
            <a:r>
              <a:rPr lang="en-US" sz="4400" dirty="0" smtClean="0">
                <a:solidFill>
                  <a:schemeClr val="tx2"/>
                </a:solidFill>
                <a:latin typeface="Segoe UI Light" panose="020B0502040204020203" pitchFamily="34" charset="0"/>
                <a:cs typeface="Segoe UI Light" panose="020B0502040204020203" pitchFamily="34" charset="0"/>
              </a:rPr>
              <a:t>Legacy of US Nuclear Weapon Testing</a:t>
            </a:r>
            <a:endParaRPr lang="en-US" sz="4400" dirty="0">
              <a:solidFill>
                <a:schemeClr val="tx2"/>
              </a:solidFill>
              <a:latin typeface="Segoe UI Light" panose="020B0502040204020203" pitchFamily="34" charset="0"/>
              <a:cs typeface="Segoe UI Light" panose="020B0502040204020203" pitchFamily="34" charset="0"/>
            </a:endParaRPr>
          </a:p>
        </p:txBody>
      </p:sp>
      <p:grpSp>
        <p:nvGrpSpPr>
          <p:cNvPr id="8" name="Group 7"/>
          <p:cNvGrpSpPr/>
          <p:nvPr/>
        </p:nvGrpSpPr>
        <p:grpSpPr>
          <a:xfrm>
            <a:off x="11049472" y="0"/>
            <a:ext cx="7238528" cy="8972261"/>
            <a:chOff x="11049472" y="0"/>
            <a:chExt cx="7238528" cy="8972261"/>
          </a:xfrm>
        </p:grpSpPr>
        <p:pic>
          <p:nvPicPr>
            <p:cNvPr id="10"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049472" y="0"/>
              <a:ext cx="7238528" cy="8972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 name="TextBox 6"/>
            <p:cNvSpPr txBox="1"/>
            <p:nvPr/>
          </p:nvSpPr>
          <p:spPr>
            <a:xfrm>
              <a:off x="11201400" y="8648700"/>
              <a:ext cx="4800600" cy="307777"/>
            </a:xfrm>
            <a:prstGeom prst="rect">
              <a:avLst/>
            </a:prstGeom>
            <a:noFill/>
          </p:spPr>
          <p:txBody>
            <a:bodyPr wrap="square" rtlCol="0">
              <a:spAutoFit/>
            </a:bodyPr>
            <a:lstStyle/>
            <a:p>
              <a:r>
                <a:rPr lang="en-US" sz="1400" dirty="0" smtClean="0">
                  <a:solidFill>
                    <a:schemeClr val="bg1"/>
                  </a:solidFill>
                  <a:latin typeface="Segoe UI Light" panose="020B0502040204020203" pitchFamily="34" charset="0"/>
                  <a:cs typeface="Segoe UI Light" panose="020B0502040204020203" pitchFamily="34" charset="0"/>
                </a:rPr>
                <a:t>Photo: Marshall Islands Nuclear archives</a:t>
              </a:r>
              <a:endParaRPr lang="en-US" sz="1400" dirty="0">
                <a:solidFill>
                  <a:schemeClr val="bg1"/>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33712994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04862" y="5375047"/>
            <a:ext cx="6586538" cy="2453640"/>
          </a:xfrm>
          <a:prstGeom prst="round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1956C98-80CC-47B1-A0F2-AE5CCCF832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43317" y="8979206"/>
            <a:ext cx="2520413" cy="1321682"/>
          </a:xfrm>
          <a:prstGeom prst="rect">
            <a:avLst/>
          </a:prstGeom>
        </p:spPr>
      </p:pic>
      <p:sp>
        <p:nvSpPr>
          <p:cNvPr id="19" name="Rectangle 18">
            <a:extLst>
              <a:ext uri="{FF2B5EF4-FFF2-40B4-BE49-F238E27FC236}">
                <a16:creationId xmlns:a16="http://schemas.microsoft.com/office/drawing/2014/main" id="{D506D199-78BE-4E38-AC5C-565B8130B7F9}"/>
              </a:ext>
            </a:extLst>
          </p:cNvPr>
          <p:cNvSpPr/>
          <p:nvPr/>
        </p:nvSpPr>
        <p:spPr>
          <a:xfrm>
            <a:off x="0" y="9018850"/>
            <a:ext cx="18288000" cy="13147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20" name="Picture 19">
            <a:extLst>
              <a:ext uri="{FF2B5EF4-FFF2-40B4-BE49-F238E27FC236}">
                <a16:creationId xmlns:a16="http://schemas.microsoft.com/office/drawing/2014/main" id="{55D3DF08-E742-4F81-BC58-A3E2A08266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43317" y="9018850"/>
            <a:ext cx="2520413" cy="1321682"/>
          </a:xfrm>
          <a:prstGeom prst="rect">
            <a:avLst/>
          </a:prstGeom>
        </p:spPr>
      </p:pic>
      <p:sp>
        <p:nvSpPr>
          <p:cNvPr id="9" name="TextBox 8">
            <a:extLst>
              <a:ext uri="{FF2B5EF4-FFF2-40B4-BE49-F238E27FC236}">
                <a16:creationId xmlns:a16="http://schemas.microsoft.com/office/drawing/2014/main" id="{641A5038-A493-4653-9245-D739B719A2BD}"/>
              </a:ext>
            </a:extLst>
          </p:cNvPr>
          <p:cNvSpPr txBox="1"/>
          <p:nvPr/>
        </p:nvSpPr>
        <p:spPr>
          <a:xfrm>
            <a:off x="804862" y="5509260"/>
            <a:ext cx="6367417" cy="2185214"/>
          </a:xfrm>
          <a:prstGeom prst="rect">
            <a:avLst/>
          </a:prstGeom>
          <a:noFill/>
        </p:spPr>
        <p:txBody>
          <a:bodyPr wrap="square" rtlCol="0">
            <a:spAutoFit/>
          </a:bodyPr>
          <a:lstStyle/>
          <a:p>
            <a:pPr algn="ctr">
              <a:spcAft>
                <a:spcPts val="2400"/>
              </a:spcAft>
            </a:pPr>
            <a:r>
              <a:rPr lang="en-US" sz="3200" dirty="0" smtClean="0">
                <a:solidFill>
                  <a:schemeClr val="tx2"/>
                </a:solidFill>
                <a:latin typeface="Georgia" panose="02040502050405020303" pitchFamily="18" charset="0"/>
                <a:cs typeface="Segoe UI Light" panose="020B0502040204020203" pitchFamily="34" charset="0"/>
              </a:rPr>
              <a:t>Leaves large craters</a:t>
            </a:r>
          </a:p>
          <a:p>
            <a:pPr algn="ctr">
              <a:spcAft>
                <a:spcPts val="2400"/>
              </a:spcAft>
            </a:pPr>
            <a:r>
              <a:rPr lang="en-US" sz="3200" dirty="0" smtClean="0">
                <a:solidFill>
                  <a:schemeClr val="tx2"/>
                </a:solidFill>
                <a:latin typeface="Georgia" panose="02040502050405020303" pitchFamily="18" charset="0"/>
                <a:cs typeface="Segoe UI Light" panose="020B0502040204020203" pitchFamily="34" charset="0"/>
              </a:rPr>
              <a:t>Destroys fishing grounds</a:t>
            </a:r>
          </a:p>
          <a:p>
            <a:pPr algn="ctr">
              <a:spcAft>
                <a:spcPts val="2400"/>
              </a:spcAft>
            </a:pPr>
            <a:r>
              <a:rPr lang="en-US" sz="3200" dirty="0" smtClean="0">
                <a:solidFill>
                  <a:schemeClr val="tx2"/>
                </a:solidFill>
                <a:latin typeface="Georgia" panose="02040502050405020303" pitchFamily="18" charset="0"/>
                <a:cs typeface="Segoe UI Light" panose="020B0502040204020203" pitchFamily="34" charset="0"/>
              </a:rPr>
              <a:t>Contaminates land/ocean/air</a:t>
            </a:r>
            <a:endParaRPr lang="en-US" sz="3200" dirty="0">
              <a:solidFill>
                <a:schemeClr val="tx2"/>
              </a:solidFill>
              <a:latin typeface="Georgia" panose="02040502050405020303" pitchFamily="18" charset="0"/>
              <a:cs typeface="Segoe UI Light" panose="020B0502040204020203" pitchFamily="34" charset="0"/>
            </a:endParaRPr>
          </a:p>
        </p:txBody>
      </p:sp>
      <p:cxnSp>
        <p:nvCxnSpPr>
          <p:cNvPr id="3" name="Straight Connector 2">
            <a:extLst>
              <a:ext uri="{FF2B5EF4-FFF2-40B4-BE49-F238E27FC236}">
                <a16:creationId xmlns:a16="http://schemas.microsoft.com/office/drawing/2014/main" id="{C0325CC9-30F4-40CE-B6F9-2FAFDBA422BB}"/>
              </a:ext>
            </a:extLst>
          </p:cNvPr>
          <p:cNvCxnSpPr>
            <a:cxnSpLocks/>
          </p:cNvCxnSpPr>
          <p:nvPr/>
        </p:nvCxnSpPr>
        <p:spPr>
          <a:xfrm>
            <a:off x="7696200" y="404753"/>
            <a:ext cx="0" cy="81534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7C116C4-14C5-44BC-B3B0-76B6C81B1105}"/>
              </a:ext>
            </a:extLst>
          </p:cNvPr>
          <p:cNvSpPr txBox="1"/>
          <p:nvPr/>
        </p:nvSpPr>
        <p:spPr>
          <a:xfrm>
            <a:off x="8610600" y="5309674"/>
            <a:ext cx="9372600" cy="3046988"/>
          </a:xfrm>
          <a:prstGeom prst="rect">
            <a:avLst/>
          </a:prstGeom>
          <a:noFill/>
        </p:spPr>
        <p:txBody>
          <a:bodyPr wrap="square" rtlCol="0">
            <a:spAutoFit/>
          </a:bodyPr>
          <a:lstStyle/>
          <a:p>
            <a:pPr algn="ctr">
              <a:buClr>
                <a:srgbClr val="A30B38"/>
              </a:buClr>
            </a:pPr>
            <a:r>
              <a:rPr lang="en-US" sz="3200" dirty="0">
                <a:solidFill>
                  <a:schemeClr val="tx2"/>
                </a:solidFill>
                <a:latin typeface="Georgia" panose="02040502050405020303" pitchFamily="18" charset="0"/>
                <a:cs typeface="Segoe UI Light" panose="020B0502040204020203" pitchFamily="34" charset="0"/>
              </a:rPr>
              <a:t>Destroys traditional ways of island living, culture, family, </a:t>
            </a:r>
            <a:r>
              <a:rPr lang="en-US" sz="3200" dirty="0" smtClean="0">
                <a:solidFill>
                  <a:schemeClr val="tx2"/>
                </a:solidFill>
                <a:latin typeface="Georgia" panose="02040502050405020303" pitchFamily="18" charset="0"/>
                <a:cs typeface="Segoe UI Light" panose="020B0502040204020203" pitchFamily="34" charset="0"/>
              </a:rPr>
              <a:t>identity</a:t>
            </a:r>
          </a:p>
          <a:p>
            <a:pPr algn="ctr">
              <a:buClr>
                <a:srgbClr val="A30B38"/>
              </a:buClr>
            </a:pPr>
            <a:endParaRPr lang="en-US" sz="3200" dirty="0">
              <a:solidFill>
                <a:schemeClr val="tx2"/>
              </a:solidFill>
              <a:latin typeface="Georgia" panose="02040502050405020303" pitchFamily="18" charset="0"/>
              <a:cs typeface="Segoe UI Light" panose="020B0502040204020203" pitchFamily="34" charset="0"/>
            </a:endParaRPr>
          </a:p>
          <a:p>
            <a:pPr algn="ctr">
              <a:buClr>
                <a:srgbClr val="A30B38"/>
              </a:buClr>
            </a:pPr>
            <a:r>
              <a:rPr lang="en-US" sz="3200" dirty="0">
                <a:solidFill>
                  <a:schemeClr val="tx2"/>
                </a:solidFill>
                <a:latin typeface="Georgia" panose="02040502050405020303" pitchFamily="18" charset="0"/>
                <a:cs typeface="Segoe UI Light" panose="020B0502040204020203" pitchFamily="34" charset="0"/>
              </a:rPr>
              <a:t>Set up for untrustworthy </a:t>
            </a:r>
            <a:r>
              <a:rPr lang="en-US" sz="3200" dirty="0" smtClean="0">
                <a:solidFill>
                  <a:schemeClr val="tx2"/>
                </a:solidFill>
                <a:latin typeface="Georgia" panose="02040502050405020303" pitchFamily="18" charset="0"/>
                <a:cs typeface="Segoe UI Light" panose="020B0502040204020203" pitchFamily="34" charset="0"/>
              </a:rPr>
              <a:t>relationship</a:t>
            </a:r>
          </a:p>
          <a:p>
            <a:pPr algn="ctr">
              <a:buClr>
                <a:srgbClr val="A30B38"/>
              </a:buClr>
            </a:pPr>
            <a:endParaRPr lang="en-US" sz="3200" dirty="0">
              <a:solidFill>
                <a:schemeClr val="tx2"/>
              </a:solidFill>
              <a:latin typeface="Georgia" panose="02040502050405020303" pitchFamily="18" charset="0"/>
              <a:cs typeface="Segoe UI Light" panose="020B0502040204020203" pitchFamily="34" charset="0"/>
            </a:endParaRPr>
          </a:p>
          <a:p>
            <a:pPr algn="ctr">
              <a:buClr>
                <a:srgbClr val="A30B38"/>
              </a:buClr>
            </a:pPr>
            <a:r>
              <a:rPr lang="en-US" sz="3200" dirty="0">
                <a:solidFill>
                  <a:schemeClr val="tx2"/>
                </a:solidFill>
                <a:latin typeface="Georgia" panose="02040502050405020303" pitchFamily="18" charset="0"/>
                <a:cs typeface="Segoe UI Light" panose="020B0502040204020203" pitchFamily="34" charset="0"/>
              </a:rPr>
              <a:t>Right for compensation (land, health, culture</a:t>
            </a:r>
            <a:r>
              <a:rPr lang="en-US" sz="3200" dirty="0" smtClean="0">
                <a:solidFill>
                  <a:schemeClr val="tx2"/>
                </a:solidFill>
                <a:latin typeface="Georgia" panose="02040502050405020303" pitchFamily="18" charset="0"/>
                <a:cs typeface="Segoe UI Light" panose="020B0502040204020203" pitchFamily="34" charset="0"/>
              </a:rPr>
              <a:t>)</a:t>
            </a:r>
          </a:p>
        </p:txBody>
      </p:sp>
      <p:pic>
        <p:nvPicPr>
          <p:cNvPr id="12" name="Picture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305800" y="669478"/>
            <a:ext cx="9372601" cy="4618214"/>
          </a:xfrm>
          <a:prstGeom prst="rect">
            <a:avLst/>
          </a:prstGeom>
        </p:spPr>
      </p:pic>
      <p:grpSp>
        <p:nvGrpSpPr>
          <p:cNvPr id="2" name="Group 1"/>
          <p:cNvGrpSpPr/>
          <p:nvPr/>
        </p:nvGrpSpPr>
        <p:grpSpPr>
          <a:xfrm>
            <a:off x="571155" y="381767"/>
            <a:ext cx="6362310" cy="4538409"/>
            <a:chOff x="804862" y="647700"/>
            <a:chExt cx="6400754" cy="4477323"/>
          </a:xfrm>
        </p:grpSpPr>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8200" y="647700"/>
              <a:ext cx="6367416" cy="4192596"/>
            </a:xfrm>
            <a:prstGeom prst="rect">
              <a:avLst/>
            </a:prstGeom>
          </p:spPr>
        </p:pic>
        <p:sp>
          <p:nvSpPr>
            <p:cNvPr id="13" name="TextBox 12"/>
            <p:cNvSpPr txBox="1"/>
            <p:nvPr/>
          </p:nvSpPr>
          <p:spPr>
            <a:xfrm>
              <a:off x="804862" y="4817246"/>
              <a:ext cx="4800600" cy="307777"/>
            </a:xfrm>
            <a:prstGeom prst="rect">
              <a:avLst/>
            </a:prstGeom>
            <a:noFill/>
          </p:spPr>
          <p:txBody>
            <a:bodyPr wrap="square" rtlCol="0">
              <a:spAutoFit/>
            </a:bodyPr>
            <a:lstStyle/>
            <a:p>
              <a:r>
                <a:rPr lang="en-US" sz="1400" dirty="0" smtClean="0">
                  <a:latin typeface="Segoe UI Light" panose="020B0502040204020203" pitchFamily="34" charset="0"/>
                  <a:cs typeface="Segoe UI Light" panose="020B0502040204020203" pitchFamily="34" charset="0"/>
                </a:rPr>
                <a:t>Photos: Marshall Islands Nuclear archives</a:t>
              </a:r>
              <a:endParaRPr lang="en-US" sz="1400" dirty="0">
                <a:latin typeface="Segoe UI Light" panose="020B0502040204020203" pitchFamily="34" charset="0"/>
                <a:cs typeface="Segoe UI Light" panose="020B0502040204020203" pitchFamily="34" charset="0"/>
              </a:endParaRPr>
            </a:p>
          </p:txBody>
        </p:sp>
      </p:grpSp>
      <p:sp>
        <p:nvSpPr>
          <p:cNvPr id="14" name="Rectangle 13">
            <a:extLst>
              <a:ext uri="{FF2B5EF4-FFF2-40B4-BE49-F238E27FC236}">
                <a16:creationId xmlns:a16="http://schemas.microsoft.com/office/drawing/2014/main" id="{CC24DF5F-4B4A-4E84-AF3E-55A953512CC1}"/>
              </a:ext>
            </a:extLst>
          </p:cNvPr>
          <p:cNvSpPr/>
          <p:nvPr/>
        </p:nvSpPr>
        <p:spPr>
          <a:xfrm>
            <a:off x="609600" y="388712"/>
            <a:ext cx="6323865" cy="4212981"/>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5" name="Rectangle 14">
            <a:extLst>
              <a:ext uri="{FF2B5EF4-FFF2-40B4-BE49-F238E27FC236}">
                <a16:creationId xmlns:a16="http://schemas.microsoft.com/office/drawing/2014/main" id="{CC24DF5F-4B4A-4E84-AF3E-55A953512CC1}"/>
              </a:ext>
            </a:extLst>
          </p:cNvPr>
          <p:cNvSpPr/>
          <p:nvPr/>
        </p:nvSpPr>
        <p:spPr>
          <a:xfrm>
            <a:off x="8305800" y="662532"/>
            <a:ext cx="9372601" cy="4614443"/>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4301639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1956C98-80CC-47B1-A0F2-AE5CCCF832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43317" y="8979206"/>
            <a:ext cx="2520413" cy="1321682"/>
          </a:xfrm>
          <a:prstGeom prst="rect">
            <a:avLst/>
          </a:prstGeom>
        </p:spPr>
      </p:pic>
      <p:sp>
        <p:nvSpPr>
          <p:cNvPr id="12" name="TextBox 4">
            <a:extLst>
              <a:ext uri="{FF2B5EF4-FFF2-40B4-BE49-F238E27FC236}">
                <a16:creationId xmlns:a16="http://schemas.microsoft.com/office/drawing/2014/main" id="{39D7B9DB-94A3-461A-B7FE-0D21152D2ED5}"/>
              </a:ext>
            </a:extLst>
          </p:cNvPr>
          <p:cNvSpPr txBox="1"/>
          <p:nvPr/>
        </p:nvSpPr>
        <p:spPr>
          <a:xfrm>
            <a:off x="457199" y="592679"/>
            <a:ext cx="16935451" cy="628377"/>
          </a:xfrm>
          <a:prstGeom prst="rect">
            <a:avLst/>
          </a:prstGeom>
        </p:spPr>
        <p:txBody>
          <a:bodyPr wrap="square" lIns="0" tIns="0" rIns="0" bIns="0" rtlCol="0" anchor="t">
            <a:spAutoFit/>
          </a:bodyPr>
          <a:lstStyle/>
          <a:p>
            <a:pPr>
              <a:lnSpc>
                <a:spcPts val="4875"/>
              </a:lnSpc>
            </a:pPr>
            <a:r>
              <a:rPr lang="en-US" sz="4200" spc="375" dirty="0" smtClean="0">
                <a:solidFill>
                  <a:srgbClr val="191919"/>
                </a:solidFill>
                <a:latin typeface="Segoe UI" panose="020B0502040204020203" pitchFamily="34" charset="0"/>
                <a:cs typeface="Segoe UI" panose="020B0502040204020203" pitchFamily="34" charset="0"/>
              </a:rPr>
              <a:t>Marshall Islands Health Infrastructure</a:t>
            </a:r>
            <a:endParaRPr lang="en-US" sz="4200" spc="375" dirty="0">
              <a:solidFill>
                <a:srgbClr val="191919"/>
              </a:solidFill>
              <a:latin typeface="Segoe UI" panose="020B0502040204020203" pitchFamily="34" charset="0"/>
              <a:cs typeface="Segoe UI" panose="020B0502040204020203" pitchFamily="34" charset="0"/>
            </a:endParaRPr>
          </a:p>
        </p:txBody>
      </p:sp>
      <p:sp>
        <p:nvSpPr>
          <p:cNvPr id="26" name="TextBox 25">
            <a:extLst>
              <a:ext uri="{FF2B5EF4-FFF2-40B4-BE49-F238E27FC236}">
                <a16:creationId xmlns:a16="http://schemas.microsoft.com/office/drawing/2014/main" id="{75185F1B-A5E4-4890-A93B-FB270C94C375}"/>
              </a:ext>
            </a:extLst>
          </p:cNvPr>
          <p:cNvSpPr txBox="1"/>
          <p:nvPr/>
        </p:nvSpPr>
        <p:spPr>
          <a:xfrm>
            <a:off x="457199" y="1957387"/>
            <a:ext cx="9220201" cy="5847755"/>
          </a:xfrm>
          <a:prstGeom prst="rect">
            <a:avLst/>
          </a:prstGeom>
          <a:noFill/>
        </p:spPr>
        <p:txBody>
          <a:bodyPr wrap="square" rtlCol="0">
            <a:spAutoFit/>
          </a:bodyPr>
          <a:lstStyle/>
          <a:p>
            <a:pPr marL="457200" indent="-457200">
              <a:spcAft>
                <a:spcPts val="2400"/>
              </a:spcAft>
              <a:buClr>
                <a:schemeClr val="tx2"/>
              </a:buClr>
              <a:buFont typeface="Wingdings" panose="05000000000000000000" pitchFamily="2" charset="2"/>
              <a:buChar char="§"/>
            </a:pPr>
            <a:r>
              <a:rPr lang="en-US" sz="3200" dirty="0" smtClean="0">
                <a:solidFill>
                  <a:schemeClr val="tx2"/>
                </a:solidFill>
                <a:latin typeface="Segoe UI Semibold" panose="020B0702040204020203" pitchFamily="34" charset="0"/>
                <a:cs typeface="Segoe UI Semibold" panose="020B0702040204020203" pitchFamily="34" charset="0"/>
              </a:rPr>
              <a:t>Two main public hospitals </a:t>
            </a:r>
            <a:r>
              <a:rPr lang="en-US" sz="3200" dirty="0" smtClean="0">
                <a:latin typeface="Segoe UI Light" panose="020B0502040204020203" pitchFamily="34" charset="0"/>
                <a:cs typeface="Segoe UI Light" panose="020B0502040204020203" pitchFamily="34" charset="0"/>
              </a:rPr>
              <a:t>on Majuro atoll &amp; </a:t>
            </a:r>
            <a:r>
              <a:rPr lang="en-US" sz="3200" dirty="0" err="1" smtClean="0">
                <a:latin typeface="Segoe UI Light" panose="020B0502040204020203" pitchFamily="34" charset="0"/>
                <a:cs typeface="Segoe UI Light" panose="020B0502040204020203" pitchFamily="34" charset="0"/>
              </a:rPr>
              <a:t>Ebeye</a:t>
            </a:r>
            <a:r>
              <a:rPr lang="en-US" sz="3200" dirty="0" smtClean="0">
                <a:latin typeface="Segoe UI Light" panose="020B0502040204020203" pitchFamily="34" charset="0"/>
                <a:cs typeface="Segoe UI Light" panose="020B0502040204020203" pitchFamily="34" charset="0"/>
              </a:rPr>
              <a:t>, Kwajalein atoll</a:t>
            </a:r>
            <a:endParaRPr lang="en-US" sz="2800" dirty="0" smtClean="0">
              <a:latin typeface="Segoe UI Light" panose="020B0502040204020203" pitchFamily="34" charset="0"/>
              <a:cs typeface="Segoe UI Light" panose="020B0502040204020203" pitchFamily="34" charset="0"/>
            </a:endParaRPr>
          </a:p>
          <a:p>
            <a:pPr marL="457200" indent="-457200">
              <a:spcAft>
                <a:spcPts val="600"/>
              </a:spcAft>
              <a:buClr>
                <a:schemeClr val="tx2"/>
              </a:buClr>
              <a:buFont typeface="Wingdings" panose="05000000000000000000" pitchFamily="2" charset="2"/>
              <a:buChar char="§"/>
            </a:pPr>
            <a:r>
              <a:rPr lang="en-US" sz="3200" dirty="0" smtClean="0">
                <a:latin typeface="Segoe UI Light" panose="020B0502040204020203" pitchFamily="34" charset="0"/>
                <a:cs typeface="Segoe UI Light" panose="020B0502040204020203" pitchFamily="34" charset="0"/>
              </a:rPr>
              <a:t>Different healthcare systems – </a:t>
            </a:r>
            <a:r>
              <a:rPr lang="en-US" sz="3200" dirty="0" smtClean="0">
                <a:solidFill>
                  <a:schemeClr val="tx2"/>
                </a:solidFill>
                <a:latin typeface="Segoe UI Semibold" panose="020B0702040204020203" pitchFamily="34" charset="0"/>
                <a:cs typeface="Segoe UI Semibold" panose="020B0702040204020203" pitchFamily="34" charset="0"/>
              </a:rPr>
              <a:t>Ministry of Health &amp; Human Services</a:t>
            </a:r>
          </a:p>
          <a:p>
            <a:pPr marL="1828800" lvl="3" indent="-457200">
              <a:spcAft>
                <a:spcPts val="600"/>
              </a:spcAft>
              <a:buClr>
                <a:schemeClr val="tx2"/>
              </a:buClr>
              <a:buFont typeface="Wingdings" panose="05000000000000000000" pitchFamily="2" charset="2"/>
              <a:buChar char="§"/>
            </a:pPr>
            <a:r>
              <a:rPr lang="en-US" sz="2800" dirty="0" smtClean="0">
                <a:latin typeface="Segoe UI Light" panose="020B0502040204020203" pitchFamily="34" charset="0"/>
                <a:cs typeface="Segoe UI Light" panose="020B0502040204020203" pitchFamily="34" charset="0"/>
              </a:rPr>
              <a:t>Outer Islands Health Care System</a:t>
            </a:r>
          </a:p>
          <a:p>
            <a:pPr marL="1828800" lvl="3" indent="-457200">
              <a:spcAft>
                <a:spcPts val="600"/>
              </a:spcAft>
              <a:buClr>
                <a:schemeClr val="tx2"/>
              </a:buClr>
              <a:buFont typeface="Wingdings" panose="05000000000000000000" pitchFamily="2" charset="2"/>
              <a:buChar char="§"/>
            </a:pPr>
            <a:r>
              <a:rPr lang="en-US" sz="2800" dirty="0" err="1" smtClean="0">
                <a:latin typeface="Segoe UI Light" panose="020B0502040204020203" pitchFamily="34" charset="0"/>
                <a:cs typeface="Segoe UI Light" panose="020B0502040204020203" pitchFamily="34" charset="0"/>
              </a:rPr>
              <a:t>Dept</a:t>
            </a:r>
            <a:r>
              <a:rPr lang="en-US" sz="2800" dirty="0" smtClean="0">
                <a:latin typeface="Segoe UI Light" panose="020B0502040204020203" pitchFamily="34" charset="0"/>
                <a:cs typeface="Segoe UI Light" panose="020B0502040204020203" pitchFamily="34" charset="0"/>
              </a:rPr>
              <a:t> of Energy Special Medical Care Clinic</a:t>
            </a:r>
          </a:p>
          <a:p>
            <a:pPr marL="1828800" lvl="3" indent="-457200">
              <a:spcAft>
                <a:spcPts val="600"/>
              </a:spcAft>
              <a:buClr>
                <a:schemeClr val="tx2"/>
              </a:buClr>
              <a:buFont typeface="Wingdings" panose="05000000000000000000" pitchFamily="2" charset="2"/>
              <a:buChar char="§"/>
            </a:pPr>
            <a:r>
              <a:rPr lang="en-US" sz="2800" dirty="0" smtClean="0">
                <a:latin typeface="Segoe UI Light" panose="020B0502040204020203" pitchFamily="34" charset="0"/>
                <a:cs typeface="Segoe UI Light" panose="020B0502040204020203" pitchFamily="34" charset="0"/>
              </a:rPr>
              <a:t>177/4 –atoll Health Care Program Clinic</a:t>
            </a:r>
          </a:p>
          <a:p>
            <a:pPr marL="1828800" lvl="3" indent="-457200">
              <a:spcAft>
                <a:spcPts val="600"/>
              </a:spcAft>
              <a:buClr>
                <a:schemeClr val="tx2"/>
              </a:buClr>
              <a:buFont typeface="Wingdings" panose="05000000000000000000" pitchFamily="2" charset="2"/>
              <a:buChar char="§"/>
            </a:pPr>
            <a:r>
              <a:rPr lang="en-US" sz="2800" b="1" dirty="0">
                <a:latin typeface="Segoe UI Light" panose="020B0502040204020203" pitchFamily="34" charset="0"/>
                <a:cs typeface="Segoe UI Light" panose="020B0502040204020203" pitchFamily="34" charset="0"/>
              </a:rPr>
              <a:t>1 Private primary clinic on Majuro</a:t>
            </a:r>
          </a:p>
          <a:p>
            <a:pPr marL="1828800" lvl="3" indent="-457200">
              <a:spcAft>
                <a:spcPts val="600"/>
              </a:spcAft>
              <a:buClr>
                <a:schemeClr val="tx2"/>
              </a:buClr>
              <a:buFont typeface="Wingdings" panose="05000000000000000000" pitchFamily="2" charset="2"/>
              <a:buChar char="§"/>
            </a:pPr>
            <a:r>
              <a:rPr lang="en-US" sz="2800" dirty="0">
                <a:latin typeface="Segoe UI Light" panose="020B0502040204020203" pitchFamily="34" charset="0"/>
                <a:cs typeface="Segoe UI Light" panose="020B0502040204020203" pitchFamily="34" charset="0"/>
              </a:rPr>
              <a:t>Primary care is done in the hospitals on a walk-in basis</a:t>
            </a:r>
          </a:p>
          <a:p>
            <a:pPr marL="1371600" lvl="2" indent="-457200">
              <a:spcAft>
                <a:spcPts val="600"/>
              </a:spcAft>
              <a:buClr>
                <a:schemeClr val="tx2"/>
              </a:buClr>
              <a:buFont typeface="Wingdings" panose="05000000000000000000" pitchFamily="2" charset="2"/>
              <a:buChar char="§"/>
            </a:pPr>
            <a:endParaRPr lang="en-US" sz="2800" dirty="0" smtClean="0">
              <a:latin typeface="Segoe UI Light" panose="020B0502040204020203" pitchFamily="34" charset="0"/>
              <a:cs typeface="Segoe UI Light" panose="020B0502040204020203" pitchFamily="34" charset="0"/>
            </a:endParaRPr>
          </a:p>
        </p:txBody>
      </p:sp>
      <p:sp>
        <p:nvSpPr>
          <p:cNvPr id="19" name="Rectangle 18">
            <a:extLst>
              <a:ext uri="{FF2B5EF4-FFF2-40B4-BE49-F238E27FC236}">
                <a16:creationId xmlns:a16="http://schemas.microsoft.com/office/drawing/2014/main" id="{D506D199-78BE-4E38-AC5C-565B8130B7F9}"/>
              </a:ext>
            </a:extLst>
          </p:cNvPr>
          <p:cNvSpPr/>
          <p:nvPr/>
        </p:nvSpPr>
        <p:spPr>
          <a:xfrm>
            <a:off x="0" y="9018850"/>
            <a:ext cx="18288000" cy="13147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20" name="Picture 19">
            <a:extLst>
              <a:ext uri="{FF2B5EF4-FFF2-40B4-BE49-F238E27FC236}">
                <a16:creationId xmlns:a16="http://schemas.microsoft.com/office/drawing/2014/main" id="{55D3DF08-E742-4F81-BC58-A3E2A08266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43317" y="9018850"/>
            <a:ext cx="2520413" cy="1321682"/>
          </a:xfrm>
          <a:prstGeom prst="rect">
            <a:avLst/>
          </a:prstGeom>
        </p:spPr>
      </p:pic>
      <p:cxnSp>
        <p:nvCxnSpPr>
          <p:cNvPr id="14" name="Straight Connector 13">
            <a:extLst>
              <a:ext uri="{FF2B5EF4-FFF2-40B4-BE49-F238E27FC236}">
                <a16:creationId xmlns:a16="http://schemas.microsoft.com/office/drawing/2014/main" id="{3808D92B-7A39-4DF7-8181-6658A8F9F9B4}"/>
              </a:ext>
            </a:extLst>
          </p:cNvPr>
          <p:cNvCxnSpPr>
            <a:cxnSpLocks/>
          </p:cNvCxnSpPr>
          <p:nvPr/>
        </p:nvCxnSpPr>
        <p:spPr>
          <a:xfrm>
            <a:off x="457199" y="1328738"/>
            <a:ext cx="11201401" cy="4762"/>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9981817" y="2095187"/>
            <a:ext cx="8707965" cy="5572154"/>
            <a:chOff x="9797772" y="1943100"/>
            <a:chExt cx="9176028" cy="5907943"/>
          </a:xfrm>
        </p:grpSpPr>
        <p:pic>
          <p:nvPicPr>
            <p:cNvPr id="2056" name="Picture 8" descr="https://www.adb.org/sites/default/files/photo-essays/152515/marshall-ebeye-2015-0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797772" y="1943100"/>
              <a:ext cx="8490228" cy="56463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916400" y="7589433"/>
              <a:ext cx="2057400" cy="261610"/>
            </a:xfrm>
            <a:prstGeom prst="rect">
              <a:avLst/>
            </a:prstGeom>
            <a:noFill/>
          </p:spPr>
          <p:txBody>
            <a:bodyPr wrap="square" rtlCol="0">
              <a:spAutoFit/>
            </a:bodyPr>
            <a:lstStyle/>
            <a:p>
              <a:r>
                <a:rPr lang="en-US" sz="1100" i="1" dirty="0" smtClean="0">
                  <a:latin typeface="Segoe UI" panose="020B0502040204020203" pitchFamily="34" charset="0"/>
                  <a:cs typeface="Segoe UI" panose="020B0502040204020203" pitchFamily="34" charset="0"/>
                </a:rPr>
                <a:t>Photo: E. Sales/</a:t>
              </a:r>
              <a:r>
                <a:rPr lang="en-US" sz="1100" i="1" dirty="0" err="1" smtClean="0">
                  <a:latin typeface="Segoe UI" panose="020B0502040204020203" pitchFamily="34" charset="0"/>
                  <a:cs typeface="Segoe UI" panose="020B0502040204020203" pitchFamily="34" charset="0"/>
                </a:rPr>
                <a:t>ADB</a:t>
              </a:r>
              <a:endParaRPr lang="en-US" sz="1100" i="1" dirty="0">
                <a:latin typeface="Segoe UI" panose="020B0502040204020203" pitchFamily="34" charset="0"/>
                <a:cs typeface="Segoe UI" panose="020B0502040204020203" pitchFamily="34" charset="0"/>
              </a:endParaRPr>
            </a:p>
          </p:txBody>
        </p:sp>
      </p:grpSp>
      <p:sp>
        <p:nvSpPr>
          <p:cNvPr id="13" name="Rectangle 12">
            <a:extLst>
              <a:ext uri="{FF2B5EF4-FFF2-40B4-BE49-F238E27FC236}">
                <a16:creationId xmlns:a16="http://schemas.microsoft.com/office/drawing/2014/main" id="{CC24DF5F-4B4A-4E84-AF3E-55A953512CC1}"/>
              </a:ext>
            </a:extLst>
          </p:cNvPr>
          <p:cNvSpPr/>
          <p:nvPr/>
        </p:nvSpPr>
        <p:spPr>
          <a:xfrm>
            <a:off x="9981817" y="2049311"/>
            <a:ext cx="8042881" cy="5358111"/>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301400834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988&quot;&gt;&lt;object type=&quot;3&quot; unique_id=&quot;10989&quot;&gt;&lt;property id=&quot;20148&quot; value=&quot;5&quot;/&gt;&lt;property id=&quot;20300&quot; value=&quot;Slide 1&quot;/&gt;&lt;property id=&quot;20307&quot; value=&quot;256&quot;/&gt;&lt;/object&gt;&lt;object type=&quot;3&quot; unique_id=&quot;10990&quot;&gt;&lt;property id=&quot;20148&quot; value=&quot;5&quot;/&gt;&lt;property id=&quot;20300&quot; value=&quot;Slide 2&quot;/&gt;&lt;property id=&quot;20307&quot; value=&quot;257&quot;/&gt;&lt;/object&gt;&lt;object type=&quot;3&quot; unique_id=&quot;10991&quot;&gt;&lt;property id=&quot;20148&quot; value=&quot;5&quot;/&gt;&lt;property id=&quot;20300&quot; value=&quot;Slide 3&quot;/&gt;&lt;property id=&quot;20307&quot; value=&quot;258&quot;/&gt;&lt;/object&gt;&lt;object type=&quot;3&quot; unique_id=&quot;10992&quot;&gt;&lt;property id=&quot;20148&quot; value=&quot;5&quot;/&gt;&lt;property id=&quot;20300&quot; value=&quot;Slide 4&quot;/&gt;&lt;property id=&quot;20307&quot; value=&quot;259&quot;/&gt;&lt;/object&gt;&lt;object type=&quot;3&quot; unique_id=&quot;10993&quot;&gt;&lt;property id=&quot;20148&quot; value=&quot;5&quot;/&gt;&lt;property id=&quot;20300&quot; value=&quot;Slide 5&quot;/&gt;&lt;property id=&quot;20307&quot; value=&quot;260&quot;/&gt;&lt;/object&gt;&lt;object type=&quot;3&quot; unique_id=&quot;10994&quot;&gt;&lt;property id=&quot;20148&quot; value=&quot;5&quot;/&gt;&lt;property id=&quot;20300&quot; value=&quot;Slide 6&quot;/&gt;&lt;property id=&quot;20307&quot; value=&quot;261&quot;/&gt;&lt;/object&gt;&lt;object type=&quot;3&quot; unique_id=&quot;10995&quot;&gt;&lt;property id=&quot;20148&quot; value=&quot;5&quot;/&gt;&lt;property id=&quot;20300&quot; value=&quot;Slide 7&quot;/&gt;&lt;property id=&quot;20307&quot; value=&quot;262&quot;/&gt;&lt;/object&gt;&lt;object type=&quot;3&quot; unique_id=&quot;10996&quot;&gt;&lt;property id=&quot;20148&quot; value=&quot;5&quot;/&gt;&lt;property id=&quot;20300&quot; value=&quot;Slide 8&quot;/&gt;&lt;property id=&quot;20307&quot; value=&quot;263&quot;/&gt;&lt;/object&gt;&lt;object type=&quot;3&quot; unique_id=&quot;10997&quot;&gt;&lt;property id=&quot;20148&quot; value=&quot;5&quot;/&gt;&lt;property id=&quot;20300&quot; value=&quot;Slide 9&quot;/&gt;&lt;property id=&quot;20307&quot; value=&quot;264&quot;/&gt;&lt;/object&gt;&lt;object type=&quot;3&quot; unique_id=&quot;10998&quot;&gt;&lt;property id=&quot;20148&quot; value=&quot;5&quot;/&gt;&lt;property id=&quot;20300&quot; value=&quot;Slide 10&quot;/&gt;&lt;property id=&quot;20307&quot; value=&quot;265&quot;/&gt;&lt;/object&gt;&lt;object type=&quot;3&quot; unique_id=&quot;10999&quot;&gt;&lt;property id=&quot;20148&quot; value=&quot;5&quot;/&gt;&lt;property id=&quot;20300&quot; value=&quot;Slide 11&quot;/&gt;&lt;property id=&quot;20307&quot; value=&quot;266&quot;/&gt;&lt;/object&gt;&lt;object type=&quot;3&quot; unique_id=&quot;11000&quot;&gt;&lt;property id=&quot;20148&quot; value=&quot;5&quot;/&gt;&lt;property id=&quot;20300&quot; value=&quot;Slide 12&quot;/&gt;&lt;property id=&quot;20307&quot; value=&quot;267&quot;/&gt;&lt;/object&gt;&lt;object type=&quot;3&quot; unique_id=&quot;11001&quot;&gt;&lt;property id=&quot;20148&quot; value=&quot;5&quot;/&gt;&lt;property id=&quot;20300&quot; value=&quot;Slide 13&quot;/&gt;&lt;property id=&quot;20307&quot; value=&quot;268&quot;/&gt;&lt;/object&gt;&lt;object type=&quot;3&quot; unique_id=&quot;11002&quot;&gt;&lt;property id=&quot;20148&quot; value=&quot;5&quot;/&gt;&lt;property id=&quot;20300&quot; value=&quot;Slide 14&quot;/&gt;&lt;property id=&quot;20307&quot; value=&quot;269&quot;/&gt;&lt;/object&gt;&lt;object type=&quot;3&quot; unique_id=&quot;11003&quot;&gt;&lt;property id=&quot;20148&quot; value=&quot;5&quot;/&gt;&lt;property id=&quot;20300&quot; value=&quot;Slide 15&quot;/&gt;&lt;property id=&quot;20307&quot; value=&quot;270&quot;/&gt;&lt;/object&gt;&lt;object type=&quot;3&quot; unique_id=&quot;11004&quot;&gt;&lt;property id=&quot;20148&quot; value=&quot;5&quot;/&gt;&lt;property id=&quot;20300&quot; value=&quot;Slide 16&quot;/&gt;&lt;property id=&quot;20307&quot; value=&quot;271&quot;/&gt;&lt;/object&gt;&lt;object type=&quot;3&quot; unique_id=&quot;11005&quot;&gt;&lt;property id=&quot;20148&quot; value=&quot;5&quot;/&gt;&lt;property id=&quot;20300&quot; value=&quot;Slide 17&quot;/&gt;&lt;property id=&quot;20307&quot; value=&quot;272&quot;/&gt;&lt;/object&gt;&lt;object type=&quot;3&quot; unique_id=&quot;11006&quot;&gt;&lt;property id=&quot;20148&quot; value=&quot;5&quot;/&gt;&lt;property id=&quot;20300&quot; value=&quot;Slide 18&quot;/&gt;&lt;property id=&quot;20307&quot; value=&quot;273&quot;/&gt;&lt;/object&gt;&lt;object type=&quot;3&quot; unique_id=&quot;11007&quot;&gt;&lt;property id=&quot;20148&quot; value=&quot;5&quot;/&gt;&lt;property id=&quot;20300&quot; value=&quot;Slide 19&quot;/&gt;&lt;property id=&quot;20307&quot; value=&quot;274&quot;/&gt;&lt;/object&gt;&lt;object type=&quot;3&quot; unique_id=&quot;11008&quot;&gt;&lt;property id=&quot;20148&quot; value=&quot;5&quot;/&gt;&lt;property id=&quot;20300&quot; value=&quot;Slide 20&quot;/&gt;&lt;property id=&quot;20307&quot; value=&quot;275&quot;/&gt;&lt;/object&gt;&lt;object type=&quot;3&quot; unique_id=&quot;11009&quot;&gt;&lt;property id=&quot;20148&quot; value=&quot;5&quot;/&gt;&lt;property id=&quot;20300&quot; value=&quot;Slide 21&quot;/&gt;&lt;property id=&quot;20307&quot; value=&quot;276&quot;/&gt;&lt;/object&gt;&lt;object type=&quot;3&quot; unique_id=&quot;11010&quot;&gt;&lt;property id=&quot;20148&quot; value=&quot;5&quot;/&gt;&lt;property id=&quot;20300&quot; value=&quot;Slide 22&quot;/&gt;&lt;property id=&quot;20307&quot; value=&quot;277&quot;/&gt;&lt;/object&gt;&lt;object type=&quot;3&quot; unique_id=&quot;11011&quot;&gt;&lt;property id=&quot;20148&quot; value=&quot;5&quot;/&gt;&lt;property id=&quot;20300&quot; value=&quot;Slide 23&quot;/&gt;&lt;property id=&quot;20307&quot; value=&quot;278&quot;/&gt;&lt;/object&gt;&lt;object type=&quot;3&quot; unique_id=&quot;11012&quot;&gt;&lt;property id=&quot;20148&quot; value=&quot;5&quot;/&gt;&lt;property id=&quot;20300&quot; value=&quot;Slide 24&quot;/&gt;&lt;property id=&quot;20307&quot; value=&quot;279&quot;/&gt;&lt;/object&gt;&lt;object type=&quot;3&quot; unique_id=&quot;11013&quot;&gt;&lt;property id=&quot;20148&quot; value=&quot;5&quot;/&gt;&lt;property id=&quot;20300&quot; value=&quot;Slide 25&quot;/&gt;&lt;property id=&quot;20307&quot; value=&quot;280&quot;/&gt;&lt;/object&gt;&lt;object type=&quot;3&quot; unique_id=&quot;11014&quot;&gt;&lt;property id=&quot;20148&quot; value=&quot;5&quot;/&gt;&lt;property id=&quot;20300&quot; value=&quot;Slide 26&quot;/&gt;&lt;property id=&quot;20307&quot; value=&quot;281&quot;/&gt;&lt;/object&gt;&lt;/object&gt;&lt;object type=&quot;8&quot; unique_id=&quot;11042&quot;&gt;&lt;/object&gt;&lt;/object&gt;&lt;/database&gt;"/>
  <p:tag name="MMPROD_NEXTUNIQUEID" val="10012"/>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13879</TotalTime>
  <Words>1605</Words>
  <Application>Microsoft Office PowerPoint</Application>
  <PresentationFormat>Custom</PresentationFormat>
  <Paragraphs>240</Paragraphs>
  <Slides>30</Slides>
  <Notes>15</Notes>
  <HiddenSlides>0</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47" baseType="lpstr">
      <vt:lpstr>Segoe UI Semibold</vt:lpstr>
      <vt:lpstr>Arial</vt:lpstr>
      <vt:lpstr>Wingdings</vt:lpstr>
      <vt:lpstr>Segoe UI Emoji</vt:lpstr>
      <vt:lpstr>Georgia</vt:lpstr>
      <vt:lpstr>Poppins SemiBold</vt:lpstr>
      <vt:lpstr>Calibri</vt:lpstr>
      <vt:lpstr>Segoe UI</vt:lpstr>
      <vt:lpstr>Courier New</vt:lpstr>
      <vt:lpstr>Segoe UI Light</vt:lpstr>
      <vt:lpstr>Segoe UI Semilight</vt:lpstr>
      <vt:lpstr>Open Sans 1</vt:lpstr>
      <vt:lpstr>Segoe UI Black</vt:lpstr>
      <vt:lpstr>Open Sans 1 Bold</vt:lpstr>
      <vt:lpstr>ＭＳ Ｐゴシック</vt:lpstr>
      <vt:lpstr>Office Theme</vt:lpstr>
      <vt:lpstr>Image</vt:lpstr>
      <vt:lpstr>PowerPoint Presentation</vt:lpstr>
      <vt:lpstr>PowerPoint Presentation</vt:lpstr>
      <vt:lpstr>PowerPoint Presentation</vt:lpstr>
      <vt:lpstr>(Courtesy of the Center for Pacific Islands Studies, UH Manoa)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and Green Smart Corporate Healthcare Proposal Mission and Goals Presentation</dc:title>
  <dc:creator>Kent, Carrie B</dc:creator>
  <cp:lastModifiedBy>Riklon, Sheldon</cp:lastModifiedBy>
  <cp:revision>264</cp:revision>
  <dcterms:created xsi:type="dcterms:W3CDTF">2006-08-16T00:00:00Z</dcterms:created>
  <dcterms:modified xsi:type="dcterms:W3CDTF">2023-08-30T11:10:44Z</dcterms:modified>
  <dc:identifier>DAEaJ6U9Buo</dc:identifier>
</cp:coreProperties>
</file>