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sldIdLst>
    <p:sldId id="256" r:id="rId2"/>
    <p:sldId id="265" r:id="rId3"/>
    <p:sldId id="257" r:id="rId4"/>
    <p:sldId id="258" r:id="rId5"/>
    <p:sldId id="259" r:id="rId6"/>
    <p:sldId id="260" r:id="rId7"/>
    <p:sldId id="269" r:id="rId8"/>
    <p:sldId id="267" r:id="rId9"/>
    <p:sldId id="268" r:id="rId10"/>
    <p:sldId id="261" r:id="rId11"/>
    <p:sldId id="262"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484"/>
    <a:srgbClr val="49B0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[Work Status by Age - The Voices of our Youth Survey.xlsx]Bar Chart!PivotTable20</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Work</a:t>
            </a:r>
            <a:r>
              <a:rPr lang="en-US" baseline="0"/>
              <a:t> Status by Age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'Bar Chart'!$C$2</c:f>
              <c:strCache>
                <c:ptCount val="1"/>
                <c:pt idx="0">
                  <c:v>Total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'Bar Chart'!$B$3:$B$27</c:f>
              <c:multiLvlStrCache>
                <c:ptCount val="21"/>
                <c:lvl>
                  <c:pt idx="0">
                    <c:v>15</c:v>
                  </c:pt>
                  <c:pt idx="1">
                    <c:v>16</c:v>
                  </c:pt>
                  <c:pt idx="2">
                    <c:v>17</c:v>
                  </c:pt>
                  <c:pt idx="3">
                    <c:v>18</c:v>
                  </c:pt>
                  <c:pt idx="4">
                    <c:v>19</c:v>
                  </c:pt>
                  <c:pt idx="5">
                    <c:v>26</c:v>
                  </c:pt>
                  <c:pt idx="6">
                    <c:v>15</c:v>
                  </c:pt>
                  <c:pt idx="7">
                    <c:v>18</c:v>
                  </c:pt>
                  <c:pt idx="8">
                    <c:v>19</c:v>
                  </c:pt>
                  <c:pt idx="9">
                    <c:v>20</c:v>
                  </c:pt>
                  <c:pt idx="10">
                    <c:v>21</c:v>
                  </c:pt>
                  <c:pt idx="11">
                    <c:v>22</c:v>
                  </c:pt>
                  <c:pt idx="12">
                    <c:v>23</c:v>
                  </c:pt>
                  <c:pt idx="13">
                    <c:v>25</c:v>
                  </c:pt>
                  <c:pt idx="14">
                    <c:v>26</c:v>
                  </c:pt>
                  <c:pt idx="15">
                    <c:v>15</c:v>
                  </c:pt>
                  <c:pt idx="16">
                    <c:v>16</c:v>
                  </c:pt>
                  <c:pt idx="17">
                    <c:v>17</c:v>
                  </c:pt>
                  <c:pt idx="18">
                    <c:v>19</c:v>
                  </c:pt>
                  <c:pt idx="19">
                    <c:v>20</c:v>
                  </c:pt>
                  <c:pt idx="20">
                    <c:v>21</c:v>
                  </c:pt>
                </c:lvl>
                <c:lvl>
                  <c:pt idx="0">
                    <c:v>I am currently not working</c:v>
                  </c:pt>
                  <c:pt idx="6">
                    <c:v>I am working full time</c:v>
                  </c:pt>
                  <c:pt idx="15">
                    <c:v>I am working part time</c:v>
                  </c:pt>
                </c:lvl>
              </c:multiLvlStrCache>
            </c:multiLvlStrRef>
          </c:cat>
          <c:val>
            <c:numRef>
              <c:f>'Bar Chart'!$C$3:$C$27</c:f>
              <c:numCache>
                <c:formatCode>General</c:formatCode>
                <c:ptCount val="21"/>
                <c:pt idx="0">
                  <c:v>9</c:v>
                </c:pt>
                <c:pt idx="1">
                  <c:v>4</c:v>
                </c:pt>
                <c:pt idx="2">
                  <c:v>5</c:v>
                </c:pt>
                <c:pt idx="3">
                  <c:v>4</c:v>
                </c:pt>
                <c:pt idx="4">
                  <c:v>1</c:v>
                </c:pt>
                <c:pt idx="5">
                  <c:v>1</c:v>
                </c:pt>
                <c:pt idx="6">
                  <c:v>1</c:v>
                </c:pt>
                <c:pt idx="7">
                  <c:v>2</c:v>
                </c:pt>
                <c:pt idx="8">
                  <c:v>3</c:v>
                </c:pt>
                <c:pt idx="9">
                  <c:v>2</c:v>
                </c:pt>
                <c:pt idx="10">
                  <c:v>5</c:v>
                </c:pt>
                <c:pt idx="11">
                  <c:v>5</c:v>
                </c:pt>
                <c:pt idx="12">
                  <c:v>2</c:v>
                </c:pt>
                <c:pt idx="13">
                  <c:v>3</c:v>
                </c:pt>
                <c:pt idx="14">
                  <c:v>1</c:v>
                </c:pt>
                <c:pt idx="15">
                  <c:v>1</c:v>
                </c:pt>
                <c:pt idx="16">
                  <c:v>1</c:v>
                </c:pt>
                <c:pt idx="17">
                  <c:v>1</c:v>
                </c:pt>
                <c:pt idx="18">
                  <c:v>1</c:v>
                </c:pt>
                <c:pt idx="19">
                  <c:v>2</c:v>
                </c:pt>
                <c:pt idx="20">
                  <c:v>1</c:v>
                </c:pt>
              </c:numCache>
            </c:numRef>
          </c:val>
          <c:extLst>
            <c:ext xmlns:c16="http://schemas.microsoft.com/office/drawing/2014/chart" uri="{C3380CC4-5D6E-409C-BE32-E72D297353CC}">
              <c16:uniqueId val="{00000000-D6E3-B347-A155-23FCF10BCC1A}"/>
            </c:ext>
          </c:extLst>
        </c:ser>
        <c:dLbls>
          <c:showLegendKey val="0"/>
          <c:showVal val="1"/>
          <c:showCatName val="0"/>
          <c:showSerName val="0"/>
          <c:showPercent val="0"/>
          <c:showBubbleSize val="0"/>
        </c:dLbls>
        <c:gapWidth val="219"/>
        <c:axId val="694840735"/>
        <c:axId val="937844159"/>
      </c:barChart>
      <c:catAx>
        <c:axId val="69484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844159"/>
        <c:crosses val="autoZero"/>
        <c:auto val="1"/>
        <c:lblAlgn val="ctr"/>
        <c:lblOffset val="100"/>
        <c:noMultiLvlLbl val="0"/>
      </c:catAx>
      <c:valAx>
        <c:axId val="937844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840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740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473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8685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76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94153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706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1309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908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500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527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279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825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876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508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395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348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699780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amhsa.gov/data/report/2021-nsduh-annual-national-report" TargetMode="External"/><Relationship Id="rId2" Type="http://schemas.openxmlformats.org/officeDocument/2006/relationships/hyperlink" Target="https://wisqars.cdc.gov/data/lcd/home?lcd=eyJjYXVzZXMiOlsiQUxMIl0sInN0YXRlcyI6WyIwMSIsIjAyIiwiMDQiLCIwNSIsIjA2IiwiMDgiLCIwOSIsIjEwIiwiMTEiLCIxMiIsIjEzIiwiMTUiLCIxNiIsIjE3IiwiMTgiLCIxOSIsIjIwIiwiMjEiLCIyMiIsIjIzIiwiMjQiLCIyNSIsIjI2IiwiMjciLCIyOCIsIjI5IiwiMzAiLCIzMSIsIjMyIiwiMzMiLCIzNCIsIjM1IiwiMzYiLCIzNyIsIjM4IiwiMzkiLCI0MCIsIjQxIiwiNDIiLCI0NCIsIjQ1IiwiNDYiLCI0NyIsIjQ4IiwiNDkiLCI1MCIsIjUxIiwiNTMiLCI1NCIsIjU1IiwiNTYiXSwicmFjZSI6WyI0Il0sImV0aG5pY2l0eSI6WyIxIl0sInNleCI6WyIxIiwiMiJdLCJmcm9tWWVhciI6WyIyMDIwIl0sInRvWWVhciI6WyIyMDIwIl0sIm51bWJlcl9vZl9jYXVzZXMiOlsiMTAiXSwiYWdlX2dyb3VwX2Zvcm1hdHRpbmciOlsibGNkMmFnZSJdLCJjdXN0b21BZ2VzTWluIjpbIjAiXSwiY3VzdG9tQWdlc01heCI6WyIxOTkiXSwieXBsbGFnZXMiOlsiNjUiXX0%3D"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E6AE2F-6BA3-CC40-B259-CE2F3FFD57CD}"/>
              </a:ext>
            </a:extLst>
          </p:cNvPr>
          <p:cNvPicPr>
            <a:picLocks noChangeAspect="1"/>
          </p:cNvPicPr>
          <p:nvPr/>
        </p:nvPicPr>
        <p:blipFill rotWithShape="1">
          <a:blip r:embed="rId2">
            <a:extLst>
              <a:ext uri="{28A0092B-C50C-407E-A947-70E740481C1C}">
                <a14:useLocalDpi xmlns:a14="http://schemas.microsoft.com/office/drawing/2010/main" val="0"/>
              </a:ext>
            </a:extLst>
          </a:blip>
          <a:srcRect r="27988"/>
          <a:stretch/>
        </p:blipFill>
        <p:spPr>
          <a:xfrm>
            <a:off x="1049708" y="0"/>
            <a:ext cx="10482305" cy="6298254"/>
          </a:xfrm>
          <a:prstGeom prst="rect">
            <a:avLst/>
          </a:prstGeom>
        </p:spPr>
      </p:pic>
      <p:sp>
        <p:nvSpPr>
          <p:cNvPr id="4" name="TextBox 3">
            <a:extLst>
              <a:ext uri="{FF2B5EF4-FFF2-40B4-BE49-F238E27FC236}">
                <a16:creationId xmlns:a16="http://schemas.microsoft.com/office/drawing/2014/main" id="{0AEDAB9F-258E-6B1B-16BB-288FA3151BA0}"/>
              </a:ext>
            </a:extLst>
          </p:cNvPr>
          <p:cNvSpPr txBox="1"/>
          <p:nvPr/>
        </p:nvSpPr>
        <p:spPr>
          <a:xfrm>
            <a:off x="880263" y="992221"/>
            <a:ext cx="7392316" cy="4873558"/>
          </a:xfrm>
          <a:prstGeom prst="rect">
            <a:avLst/>
          </a:prstGeom>
        </p:spPr>
        <p:txBody>
          <a:bodyPr vert="horz" lIns="91440" tIns="45720" rIns="91440" bIns="0" rtlCol="0" anchor="ctr" anchorCtr="1">
            <a:normAutofit/>
          </a:bodyPr>
          <a:lstStyle/>
          <a:p>
            <a:pPr>
              <a:lnSpc>
                <a:spcPct val="90000"/>
              </a:lnSpc>
              <a:spcBef>
                <a:spcPct val="0"/>
              </a:spcBef>
              <a:spcAft>
                <a:spcPts val="600"/>
              </a:spcAft>
            </a:pPr>
            <a:r>
              <a:rPr lang="en-US" sz="5400">
                <a:latin typeface="Urdu Typesetting" panose="020F0502020204030204" pitchFamily="34" charset="0"/>
              </a:rPr>
              <a:t>Marshallese Youth of Orange County </a:t>
            </a:r>
          </a:p>
        </p:txBody>
      </p:sp>
    </p:spTree>
    <p:extLst>
      <p:ext uri="{BB962C8B-B14F-4D97-AF65-F5344CB8AC3E}">
        <p14:creationId xmlns:p14="http://schemas.microsoft.com/office/powerpoint/2010/main" val="52718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F7CCE8-5F07-3339-5ABA-A7F7AAD054C7}"/>
              </a:ext>
            </a:extLst>
          </p:cNvPr>
          <p:cNvSpPr txBox="1"/>
          <p:nvPr/>
        </p:nvSpPr>
        <p:spPr>
          <a:xfrm>
            <a:off x="2017060" y="398519"/>
            <a:ext cx="8678332" cy="923330"/>
          </a:xfrm>
          <a:prstGeom prst="rect">
            <a:avLst/>
          </a:prstGeom>
          <a:noFill/>
        </p:spPr>
        <p:txBody>
          <a:bodyPr wrap="square" rtlCol="0">
            <a:spAutoFit/>
          </a:bodyPr>
          <a:lstStyle/>
          <a:p>
            <a:pPr algn="l"/>
            <a:r>
              <a:rPr lang="en-US" sz="5400" b="1">
                <a:solidFill>
                  <a:srgbClr val="408484"/>
                </a:solidFill>
                <a:latin typeface="Papyrus" panose="020B0602040200020303" pitchFamily="34" charset="77"/>
                <a:ea typeface="Gungsuh" panose="02000300000000000000" pitchFamily="2" charset="-127"/>
              </a:rPr>
              <a:t>Where we, MYOC come in </a:t>
            </a:r>
          </a:p>
        </p:txBody>
      </p:sp>
      <p:sp>
        <p:nvSpPr>
          <p:cNvPr id="5" name="TextBox 4">
            <a:extLst>
              <a:ext uri="{FF2B5EF4-FFF2-40B4-BE49-F238E27FC236}">
                <a16:creationId xmlns:a16="http://schemas.microsoft.com/office/drawing/2014/main" id="{613AD2FB-F683-D939-BECE-EACF0F3DF31D}"/>
              </a:ext>
            </a:extLst>
          </p:cNvPr>
          <p:cNvSpPr txBox="1"/>
          <p:nvPr/>
        </p:nvSpPr>
        <p:spPr>
          <a:xfrm>
            <a:off x="790638" y="1321849"/>
            <a:ext cx="11131176" cy="4524315"/>
          </a:xfrm>
          <a:prstGeom prst="rect">
            <a:avLst/>
          </a:prstGeom>
          <a:noFill/>
        </p:spPr>
        <p:txBody>
          <a:bodyPr wrap="square">
            <a:spAutoFit/>
          </a:bodyPr>
          <a:lstStyle/>
          <a:p>
            <a:pPr marL="285750" indent="-285750">
              <a:buFont typeface="Arial" panose="020B0604020202020204" pitchFamily="34" charset="0"/>
              <a:buChar char="•"/>
            </a:pPr>
            <a:r>
              <a:rPr lang="en-US" sz="2400">
                <a:latin typeface="Optima" panose="02000503060000020004" pitchFamily="2" charset="0"/>
              </a:rPr>
              <a:t>A</a:t>
            </a:r>
            <a:r>
              <a:rPr lang="en-US" sz="2400" b="0" i="0">
                <a:effectLst/>
                <a:latin typeface="Optima" panose="02000503060000020004" pitchFamily="2" charset="0"/>
              </a:rPr>
              <a:t>ddress the immediate needs of Marshallese families while at the same time hopefully lessening the burden of young people to serve as the primary intermediary between systems and their limited English proficient parents and elders. </a:t>
            </a:r>
            <a:endParaRPr lang="en-US" sz="2400">
              <a:latin typeface="Optima" panose="02000503060000020004" pitchFamily="2" charset="0"/>
            </a:endParaRPr>
          </a:p>
          <a:p>
            <a:pPr marL="285750" indent="-285750">
              <a:buFont typeface="Arial" panose="020B0604020202020204" pitchFamily="34" charset="0"/>
              <a:buChar char="•"/>
            </a:pPr>
            <a:r>
              <a:rPr lang="en-US" sz="2400" b="0" i="0">
                <a:effectLst/>
                <a:latin typeface="Optima" panose="02000503060000020004" pitchFamily="2" charset="0"/>
              </a:rPr>
              <a:t>Hav</a:t>
            </a:r>
            <a:r>
              <a:rPr lang="en-US" sz="2400">
                <a:latin typeface="Optima" panose="02000503060000020004" pitchFamily="2" charset="0"/>
              </a:rPr>
              <a:t>e in place a </a:t>
            </a:r>
            <a:r>
              <a:rPr lang="en-US" sz="2400" b="0" i="0">
                <a:effectLst/>
                <a:latin typeface="Optima" panose="02000503060000020004" pitchFamily="2" charset="0"/>
              </a:rPr>
              <a:t>specific hotline for youth to call for resources, questions, and referrals. </a:t>
            </a:r>
          </a:p>
          <a:p>
            <a:pPr marL="285750" indent="-285750">
              <a:buFont typeface="Arial" panose="020B0604020202020204" pitchFamily="34" charset="0"/>
              <a:buChar char="•"/>
            </a:pPr>
            <a:r>
              <a:rPr lang="en-US" sz="2400">
                <a:latin typeface="Optima" panose="02000503060000020004" pitchFamily="2" charset="0"/>
              </a:rPr>
              <a:t>P</a:t>
            </a:r>
            <a:r>
              <a:rPr lang="en-US" sz="2400" b="0" i="0">
                <a:effectLst/>
                <a:latin typeface="Optima" panose="02000503060000020004" pitchFamily="2" charset="0"/>
              </a:rPr>
              <a:t>rovide their families with translation, interpretation, in-person walk through of form applications, appointments and systems navigation.  </a:t>
            </a:r>
          </a:p>
          <a:p>
            <a:pPr marL="285750" indent="-285750">
              <a:buFont typeface="Arial" panose="020B0604020202020204" pitchFamily="34" charset="0"/>
              <a:buChar char="•"/>
            </a:pPr>
            <a:r>
              <a:rPr lang="en-US" sz="2400">
                <a:latin typeface="Optima" panose="02000503060000020004" pitchFamily="2" charset="0"/>
              </a:rPr>
              <a:t>Assist</a:t>
            </a:r>
            <a:r>
              <a:rPr lang="en-US" sz="2400" b="0" i="0">
                <a:effectLst/>
                <a:latin typeface="Optima" panose="02000503060000020004" pitchFamily="2" charset="0"/>
              </a:rPr>
              <a:t> with bill pay query,  doctors’ appointments, employment, childcare, child welfare, food supplemental assistance, housing, and domestic violence. </a:t>
            </a:r>
          </a:p>
          <a:p>
            <a:pPr marL="285750" indent="-285750">
              <a:buFont typeface="Arial" panose="020B0604020202020204" pitchFamily="34" charset="0"/>
              <a:buChar char="•"/>
            </a:pPr>
            <a:r>
              <a:rPr lang="en-US" sz="2400">
                <a:latin typeface="Optima" panose="02000503060000020004" pitchFamily="2" charset="0"/>
              </a:rPr>
              <a:t>C</a:t>
            </a:r>
            <a:r>
              <a:rPr lang="en-US" sz="2400" b="0" i="0">
                <a:effectLst/>
                <a:latin typeface="Optima" panose="02000503060000020004" pitchFamily="2" charset="0"/>
              </a:rPr>
              <a:t>onnect youth to Know Your Rights training who serve as interpreters and translators for their families. </a:t>
            </a:r>
            <a:endParaRPr lang="en-US" sz="2400">
              <a:effectLst/>
              <a:latin typeface="Optima" panose="02000503060000020004" pitchFamily="2" charset="0"/>
            </a:endParaRPr>
          </a:p>
        </p:txBody>
      </p:sp>
    </p:spTree>
    <p:extLst>
      <p:ext uri="{BB962C8B-B14F-4D97-AF65-F5344CB8AC3E}">
        <p14:creationId xmlns:p14="http://schemas.microsoft.com/office/powerpoint/2010/main" val="312858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hild making a face with his fingers&#10;&#10;Description automatically generated">
            <a:extLst>
              <a:ext uri="{FF2B5EF4-FFF2-40B4-BE49-F238E27FC236}">
                <a16:creationId xmlns:a16="http://schemas.microsoft.com/office/drawing/2014/main" id="{00CFD991-F43F-0C3B-C5C4-5473EECC1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57" y="1232592"/>
            <a:ext cx="4064587" cy="4853359"/>
          </a:xfrm>
          <a:prstGeom prst="ellipse">
            <a:avLst/>
          </a:prstGeom>
          <a:ln>
            <a:noFill/>
          </a:ln>
          <a:effectLst>
            <a:softEdge rad="112500"/>
          </a:effectLst>
        </p:spPr>
      </p:pic>
      <p:sp>
        <p:nvSpPr>
          <p:cNvPr id="3" name="TextBox 2">
            <a:extLst>
              <a:ext uri="{FF2B5EF4-FFF2-40B4-BE49-F238E27FC236}">
                <a16:creationId xmlns:a16="http://schemas.microsoft.com/office/drawing/2014/main" id="{CF41FA2B-6D5E-895B-B13E-2EAC5980AF29}"/>
              </a:ext>
            </a:extLst>
          </p:cNvPr>
          <p:cNvSpPr txBox="1"/>
          <p:nvPr/>
        </p:nvSpPr>
        <p:spPr>
          <a:xfrm>
            <a:off x="2017060" y="398519"/>
            <a:ext cx="8678332" cy="923330"/>
          </a:xfrm>
          <a:prstGeom prst="rect">
            <a:avLst/>
          </a:prstGeom>
          <a:noFill/>
        </p:spPr>
        <p:txBody>
          <a:bodyPr wrap="square" rtlCol="0">
            <a:spAutoFit/>
          </a:bodyPr>
          <a:lstStyle/>
          <a:p>
            <a:pPr algn="l"/>
            <a:r>
              <a:rPr lang="en-US" sz="5400" b="1">
                <a:solidFill>
                  <a:srgbClr val="408484"/>
                </a:solidFill>
                <a:latin typeface="Papyrus" panose="020B0602040200020303" pitchFamily="34" charset="77"/>
                <a:ea typeface="Gungsuh" panose="02000300000000000000" pitchFamily="2" charset="-127"/>
              </a:rPr>
              <a:t>Where we, MYOC come in </a:t>
            </a:r>
          </a:p>
        </p:txBody>
      </p:sp>
      <p:sp>
        <p:nvSpPr>
          <p:cNvPr id="5" name="TextBox 4">
            <a:extLst>
              <a:ext uri="{FF2B5EF4-FFF2-40B4-BE49-F238E27FC236}">
                <a16:creationId xmlns:a16="http://schemas.microsoft.com/office/drawing/2014/main" id="{9EB779C3-C471-3D4B-7757-C1AD43EE5A14}"/>
              </a:ext>
            </a:extLst>
          </p:cNvPr>
          <p:cNvSpPr txBox="1"/>
          <p:nvPr/>
        </p:nvSpPr>
        <p:spPr>
          <a:xfrm>
            <a:off x="550956" y="1606122"/>
            <a:ext cx="7025501" cy="3046988"/>
          </a:xfrm>
          <a:prstGeom prst="rect">
            <a:avLst/>
          </a:prstGeom>
          <a:noFill/>
        </p:spPr>
        <p:txBody>
          <a:bodyPr wrap="square">
            <a:spAutoFit/>
          </a:bodyPr>
          <a:lstStyle/>
          <a:p>
            <a:pPr marL="285750" indent="-285750">
              <a:buFont typeface="Arial" panose="020B0604020202020204" pitchFamily="34" charset="0"/>
              <a:buChar char="•"/>
            </a:pPr>
            <a:r>
              <a:rPr lang="en-US" sz="2400">
                <a:latin typeface="Optima" panose="02000503060000020004" pitchFamily="2" charset="0"/>
              </a:rPr>
              <a:t>P</a:t>
            </a:r>
            <a:r>
              <a:rPr lang="en-US" sz="2400" b="0" i="0">
                <a:effectLst/>
                <a:latin typeface="Optima" panose="02000503060000020004" pitchFamily="2" charset="0"/>
              </a:rPr>
              <a:t>eer counseling</a:t>
            </a:r>
          </a:p>
          <a:p>
            <a:pPr marL="285750" indent="-285750">
              <a:buFont typeface="Arial" panose="020B0604020202020204" pitchFamily="34" charset="0"/>
              <a:buChar char="•"/>
            </a:pPr>
            <a:r>
              <a:rPr lang="en-US" sz="2400">
                <a:latin typeface="Optima" panose="02000503060000020004" pitchFamily="2" charset="0"/>
              </a:rPr>
              <a:t>M</a:t>
            </a:r>
            <a:r>
              <a:rPr lang="en-US" sz="2400" b="0" i="0">
                <a:effectLst/>
                <a:latin typeface="Optima" panose="02000503060000020004" pitchFamily="2" charset="0"/>
              </a:rPr>
              <a:t>entorship</a:t>
            </a:r>
          </a:p>
          <a:p>
            <a:pPr marL="285750" indent="-285750">
              <a:buFont typeface="Arial" panose="020B0604020202020204" pitchFamily="34" charset="0"/>
              <a:buChar char="•"/>
            </a:pPr>
            <a:r>
              <a:rPr lang="en-US" sz="2400">
                <a:latin typeface="Optima" panose="02000503060000020004" pitchFamily="2" charset="0"/>
              </a:rPr>
              <a:t>H</a:t>
            </a:r>
            <a:r>
              <a:rPr lang="en-US" sz="2400" b="0" i="0">
                <a:effectLst/>
                <a:latin typeface="Optima" panose="02000503060000020004" pitchFamily="2" charset="0"/>
              </a:rPr>
              <a:t>igher education promotion</a:t>
            </a:r>
            <a:endParaRPr lang="en-US" sz="2400">
              <a:latin typeface="Optima" panose="02000503060000020004" pitchFamily="2" charset="0"/>
            </a:endParaRPr>
          </a:p>
          <a:p>
            <a:pPr marL="285750" indent="-285750">
              <a:buFont typeface="Arial" panose="020B0604020202020204" pitchFamily="34" charset="0"/>
              <a:buChar char="•"/>
            </a:pPr>
            <a:r>
              <a:rPr lang="en-US" sz="2400">
                <a:latin typeface="Optima" panose="02000503060000020004" pitchFamily="2" charset="0"/>
              </a:rPr>
              <a:t>Y</a:t>
            </a:r>
            <a:r>
              <a:rPr lang="en-US" sz="2400" b="0" i="0">
                <a:effectLst/>
                <a:latin typeface="Optima" panose="02000503060000020004" pitchFamily="2" charset="0"/>
              </a:rPr>
              <a:t>outh advocacy</a:t>
            </a:r>
          </a:p>
          <a:p>
            <a:pPr marL="285750" indent="-285750">
              <a:buFont typeface="Arial" panose="020B0604020202020204" pitchFamily="34" charset="0"/>
              <a:buChar char="•"/>
            </a:pPr>
            <a:r>
              <a:rPr lang="en-US" sz="2400">
                <a:latin typeface="Optima" panose="02000503060000020004" pitchFamily="2" charset="0"/>
              </a:rPr>
              <a:t>Address policy </a:t>
            </a:r>
          </a:p>
          <a:p>
            <a:pPr marL="285750" indent="-285750">
              <a:buFont typeface="Arial" panose="020B0604020202020204" pitchFamily="34" charset="0"/>
              <a:buChar char="•"/>
            </a:pPr>
            <a:r>
              <a:rPr lang="en-US" sz="2400">
                <a:latin typeface="Optima" panose="02000503060000020004" pitchFamily="2" charset="0"/>
              </a:rPr>
              <a:t>H</a:t>
            </a:r>
            <a:r>
              <a:rPr lang="en-US" sz="2400" b="0" i="0">
                <a:effectLst/>
                <a:latin typeface="Optima" panose="02000503060000020004" pitchFamily="2" charset="0"/>
              </a:rPr>
              <a:t>ost workshops focused on problem-solving, critical thinking, financial awareness, and communication.</a:t>
            </a:r>
          </a:p>
          <a:p>
            <a:pPr marL="285750" indent="-285750">
              <a:buFont typeface="Arial" panose="020B0604020202020204" pitchFamily="34" charset="0"/>
              <a:buChar char="•"/>
            </a:pPr>
            <a:r>
              <a:rPr lang="en-US" sz="2400" b="0" i="0">
                <a:effectLst/>
                <a:latin typeface="Optima" panose="02000503060000020004" pitchFamily="2" charset="0"/>
              </a:rPr>
              <a:t>Data collection </a:t>
            </a:r>
          </a:p>
        </p:txBody>
      </p:sp>
    </p:spTree>
    <p:extLst>
      <p:ext uri="{BB962C8B-B14F-4D97-AF65-F5344CB8AC3E}">
        <p14:creationId xmlns:p14="http://schemas.microsoft.com/office/powerpoint/2010/main" val="19940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41FA2B-6D5E-895B-B13E-2EAC5980AF29}"/>
              </a:ext>
            </a:extLst>
          </p:cNvPr>
          <p:cNvSpPr txBox="1"/>
          <p:nvPr/>
        </p:nvSpPr>
        <p:spPr>
          <a:xfrm>
            <a:off x="3612030" y="448323"/>
            <a:ext cx="4967940" cy="923330"/>
          </a:xfrm>
          <a:prstGeom prst="rect">
            <a:avLst/>
          </a:prstGeom>
          <a:noFill/>
        </p:spPr>
        <p:txBody>
          <a:bodyPr wrap="square" rtlCol="0">
            <a:spAutoFit/>
          </a:bodyPr>
          <a:lstStyle/>
          <a:p>
            <a:pPr algn="l"/>
            <a:r>
              <a:rPr lang="en-US" sz="5400" b="1">
                <a:solidFill>
                  <a:srgbClr val="C00000"/>
                </a:solidFill>
                <a:latin typeface="Papyrus" panose="020B0602040200020303" pitchFamily="34" charset="77"/>
                <a:ea typeface="Gungsuh" panose="02000300000000000000" pitchFamily="2" charset="-127"/>
              </a:rPr>
              <a:t>The End Goal</a:t>
            </a:r>
          </a:p>
        </p:txBody>
      </p:sp>
      <p:sp>
        <p:nvSpPr>
          <p:cNvPr id="7" name="TextBox 6">
            <a:extLst>
              <a:ext uri="{FF2B5EF4-FFF2-40B4-BE49-F238E27FC236}">
                <a16:creationId xmlns:a16="http://schemas.microsoft.com/office/drawing/2014/main" id="{DBA20CE7-64C0-08F1-F496-84780CDD1B76}"/>
              </a:ext>
            </a:extLst>
          </p:cNvPr>
          <p:cNvSpPr txBox="1"/>
          <p:nvPr/>
        </p:nvSpPr>
        <p:spPr>
          <a:xfrm>
            <a:off x="1233893" y="2410616"/>
            <a:ext cx="9724214" cy="1569660"/>
          </a:xfrm>
          <a:prstGeom prst="rect">
            <a:avLst/>
          </a:prstGeom>
          <a:noFill/>
        </p:spPr>
        <p:txBody>
          <a:bodyPr wrap="square">
            <a:spAutoFit/>
          </a:bodyPr>
          <a:lstStyle/>
          <a:p>
            <a:pPr algn="ctr"/>
            <a:r>
              <a:rPr lang="en-US" sz="2400" b="1" dirty="0">
                <a:solidFill>
                  <a:schemeClr val="accent2">
                    <a:lumMod val="75000"/>
                  </a:schemeClr>
                </a:solidFill>
                <a:latin typeface="Optima" panose="02000503060000020004" pitchFamily="2" charset="0"/>
              </a:rPr>
              <a:t>Provide the proper skills and tools towards a</a:t>
            </a:r>
            <a:r>
              <a:rPr lang="en-US" sz="2400" b="1" dirty="0">
                <a:solidFill>
                  <a:schemeClr val="accent2">
                    <a:lumMod val="75000"/>
                  </a:schemeClr>
                </a:solidFill>
                <a:effectLst/>
                <a:latin typeface="Optima" panose="02000503060000020004" pitchFamily="2" charset="0"/>
              </a:rPr>
              <a:t> Mental, physical and spiritually healthy well-rounded, self-empowered young adult that can carry the traditions, culture </a:t>
            </a:r>
            <a:r>
              <a:rPr lang="en-US" sz="2400" b="1">
                <a:solidFill>
                  <a:schemeClr val="accent2">
                    <a:lumMod val="75000"/>
                  </a:schemeClr>
                </a:solidFill>
                <a:effectLst/>
                <a:latin typeface="Optima" panose="02000503060000020004" pitchFamily="2" charset="0"/>
              </a:rPr>
              <a:t>and language </a:t>
            </a:r>
            <a:r>
              <a:rPr lang="en-US" sz="2400" b="1" dirty="0">
                <a:solidFill>
                  <a:schemeClr val="accent2">
                    <a:lumMod val="75000"/>
                  </a:schemeClr>
                </a:solidFill>
                <a:effectLst/>
                <a:latin typeface="Optima" panose="02000503060000020004" pitchFamily="2" charset="0"/>
              </a:rPr>
              <a:t>that have been instilled within, while contributing to the society as a whole. </a:t>
            </a:r>
            <a:endParaRPr lang="en-US" sz="2400" b="1" dirty="0">
              <a:solidFill>
                <a:schemeClr val="accent2">
                  <a:lumMod val="75000"/>
                </a:schemeClr>
              </a:solidFill>
            </a:endParaRPr>
          </a:p>
        </p:txBody>
      </p:sp>
    </p:spTree>
    <p:extLst>
      <p:ext uri="{BB962C8B-B14F-4D97-AF65-F5344CB8AC3E}">
        <p14:creationId xmlns:p14="http://schemas.microsoft.com/office/powerpoint/2010/main" val="15517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B0DA44-BDAA-9B70-EF9C-B5FD1239468A}"/>
              </a:ext>
            </a:extLst>
          </p:cNvPr>
          <p:cNvSpPr txBox="1"/>
          <p:nvPr/>
        </p:nvSpPr>
        <p:spPr>
          <a:xfrm>
            <a:off x="1190151" y="1268898"/>
            <a:ext cx="9811698" cy="4361688"/>
          </a:xfrm>
          <a:prstGeom prst="rect">
            <a:avLst/>
          </a:prstGeom>
        </p:spPr>
        <p:txBody>
          <a:bodyPr vert="horz" lIns="91440" tIns="45720" rIns="91440" bIns="45720" rtlCol="0" anchor="ctr">
            <a:normAutofit/>
          </a:bodyPr>
          <a:lstStyle/>
          <a:p>
            <a:pPr>
              <a:lnSpc>
                <a:spcPct val="120000"/>
              </a:lnSpc>
              <a:spcAft>
                <a:spcPts val="600"/>
              </a:spcAft>
              <a:buClr>
                <a:schemeClr val="accent1"/>
              </a:buClr>
              <a:buSzPct val="100000"/>
            </a:pPr>
            <a:r>
              <a:rPr lang="en-US" sz="2800" dirty="0">
                <a:latin typeface="Palatino Linotype" panose="02040502050505030304" pitchFamily="18" charset="0"/>
              </a:rPr>
              <a:t>P</a:t>
            </a:r>
            <a:r>
              <a:rPr lang="en-US" sz="2800" b="0" i="0" dirty="0">
                <a:latin typeface="Palatino Linotype" panose="02040502050505030304" pitchFamily="18" charset="0"/>
              </a:rPr>
              <a:t>rovide services in conjunction with community programs that foster </a:t>
            </a:r>
            <a:r>
              <a:rPr lang="en-US" sz="2800" dirty="0">
                <a:latin typeface="Palatino Linotype" panose="02040502050505030304" pitchFamily="18" charset="0"/>
              </a:rPr>
              <a:t>Island</a:t>
            </a:r>
            <a:r>
              <a:rPr lang="en-US" sz="2800" b="0" i="0" dirty="0">
                <a:latin typeface="Palatino Linotype" panose="02040502050505030304" pitchFamily="18" charset="0"/>
              </a:rPr>
              <a:t> cultural identity and pride and reinforce the values of respect for elders and community service that defines </a:t>
            </a:r>
            <a:r>
              <a:rPr lang="en-US" sz="2800" dirty="0" err="1">
                <a:latin typeface="Palatino Linotype" panose="02040502050505030304" pitchFamily="18" charset="0"/>
              </a:rPr>
              <a:t>Pasifika</a:t>
            </a:r>
            <a:r>
              <a:rPr lang="en-US" sz="2800" dirty="0">
                <a:latin typeface="Palatino Linotype" panose="02040502050505030304" pitchFamily="18" charset="0"/>
              </a:rPr>
              <a:t> – with the focus on Marshallese Youth.</a:t>
            </a:r>
          </a:p>
        </p:txBody>
      </p:sp>
      <p:sp>
        <p:nvSpPr>
          <p:cNvPr id="3" name="TextBox 2">
            <a:extLst>
              <a:ext uri="{FF2B5EF4-FFF2-40B4-BE49-F238E27FC236}">
                <a16:creationId xmlns:a16="http://schemas.microsoft.com/office/drawing/2014/main" id="{F0648E23-4DCC-4F7B-19A7-8561665E5147}"/>
              </a:ext>
            </a:extLst>
          </p:cNvPr>
          <p:cNvSpPr txBox="1"/>
          <p:nvPr/>
        </p:nvSpPr>
        <p:spPr>
          <a:xfrm>
            <a:off x="1190151" y="811915"/>
            <a:ext cx="10177593" cy="830997"/>
          </a:xfrm>
          <a:prstGeom prst="rect">
            <a:avLst/>
          </a:prstGeom>
          <a:noFill/>
        </p:spPr>
        <p:txBody>
          <a:bodyPr wrap="square" rtlCol="0">
            <a:spAutoFit/>
          </a:bodyPr>
          <a:lstStyle/>
          <a:p>
            <a:pPr algn="l"/>
            <a:r>
              <a:rPr lang="en-US" sz="4800" b="1">
                <a:latin typeface="Papyrus" panose="020B0602040200020303" pitchFamily="34" charset="77"/>
                <a:ea typeface="Gungsuh" panose="02000300000000000000" pitchFamily="2" charset="-127"/>
              </a:rPr>
              <a:t>Building Future NHPI Ambassadors </a:t>
            </a:r>
          </a:p>
        </p:txBody>
      </p:sp>
    </p:spTree>
    <p:extLst>
      <p:ext uri="{BB962C8B-B14F-4D97-AF65-F5344CB8AC3E}">
        <p14:creationId xmlns:p14="http://schemas.microsoft.com/office/powerpoint/2010/main" val="10822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5" name="Picture 6">
            <a:extLst>
              <a:ext uri="{FF2B5EF4-FFF2-40B4-BE49-F238E27FC236}">
                <a16:creationId xmlns:a16="http://schemas.microsoft.com/office/drawing/2014/main" id="{27719F43-4CE5-CFA1-077C-A82712E4A3B8}"/>
              </a:ext>
            </a:extLst>
          </p:cNvPr>
          <p:cNvPicPr>
            <a:picLocks noChangeAspect="1"/>
          </p:cNvPicPr>
          <p:nvPr/>
        </p:nvPicPr>
        <p:blipFill rotWithShape="1">
          <a:blip r:embed="rId2">
            <a:duotone>
              <a:schemeClr val="bg2">
                <a:shade val="45000"/>
                <a:satMod val="135000"/>
              </a:schemeClr>
              <a:prstClr val="white"/>
            </a:duotone>
            <a:alphaModFix amt="50000"/>
          </a:blip>
          <a:srcRect t="13198" r="-1" b="3156"/>
          <a:stretch/>
        </p:blipFill>
        <p:spPr>
          <a:xfrm>
            <a:off x="305" y="10"/>
            <a:ext cx="12191695" cy="6857990"/>
          </a:xfrm>
          <a:prstGeom prst="rect">
            <a:avLst/>
          </a:prstGeom>
        </p:spPr>
      </p:pic>
      <p:sp>
        <p:nvSpPr>
          <p:cNvPr id="3" name="TextBox 2">
            <a:extLst>
              <a:ext uri="{FF2B5EF4-FFF2-40B4-BE49-F238E27FC236}">
                <a16:creationId xmlns:a16="http://schemas.microsoft.com/office/drawing/2014/main" id="{8FABA96C-C082-59F7-A2B4-7FD9F6AC5F9B}"/>
              </a:ext>
            </a:extLst>
          </p:cNvPr>
          <p:cNvSpPr txBox="1"/>
          <p:nvPr/>
        </p:nvSpPr>
        <p:spPr>
          <a:xfrm>
            <a:off x="435783" y="1703693"/>
            <a:ext cx="11380195" cy="3450613"/>
          </a:xfrm>
          <a:prstGeom prst="rect">
            <a:avLst/>
          </a:prstGeom>
        </p:spPr>
        <p:txBody>
          <a:bodyPr vert="horz" lIns="91440" tIns="45720" rIns="91440" bIns="45720" rtlCol="0" anchor="t">
            <a:noAutofit/>
          </a:bodyPr>
          <a:lstStyle/>
          <a:p>
            <a:pPr>
              <a:lnSpc>
                <a:spcPct val="120000"/>
              </a:lnSpc>
              <a:spcAft>
                <a:spcPts val="600"/>
              </a:spcAft>
              <a:buClr>
                <a:schemeClr val="accent1"/>
              </a:buClr>
              <a:buSzPct val="100000"/>
            </a:pPr>
            <a:r>
              <a:rPr lang="en-US" sz="3200">
                <a:latin typeface="Perpetua" panose="02020502060401020303" pitchFamily="18" charset="77"/>
              </a:rPr>
              <a:t>Marshallese Youth of Orange County (MYOC) is community-based 501c3 organization in Orange County, California dedicated to the educational, cultural, and health advancement of the Marshallese people with a focus on the youth population.  MYOC was founded in May 2008 (and formally incorporated in May 2014) to help address the specific needs of first- and second-generation Marshallese immigrants, preserve cultural identity, and cultivate a new generation of Marshallese community leaders.</a:t>
            </a:r>
          </a:p>
        </p:txBody>
      </p:sp>
      <p:sp>
        <p:nvSpPr>
          <p:cNvPr id="6" name="TextBox 5">
            <a:extLst>
              <a:ext uri="{FF2B5EF4-FFF2-40B4-BE49-F238E27FC236}">
                <a16:creationId xmlns:a16="http://schemas.microsoft.com/office/drawing/2014/main" id="{9B9AAAFE-7CF6-3FFB-A32C-9AEAC1E14577}"/>
              </a:ext>
            </a:extLst>
          </p:cNvPr>
          <p:cNvSpPr txBox="1"/>
          <p:nvPr/>
        </p:nvSpPr>
        <p:spPr>
          <a:xfrm>
            <a:off x="3548312" y="390187"/>
            <a:ext cx="5095376"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5400" b="1">
                <a:latin typeface="Papyrus" panose="020B0602040200020303" pitchFamily="34" charset="77"/>
                <a:ea typeface="Gungsuh" panose="02000300000000000000" pitchFamily="2" charset="-127"/>
              </a:rPr>
              <a:t>Who We Are</a:t>
            </a:r>
          </a:p>
        </p:txBody>
      </p:sp>
    </p:spTree>
    <p:extLst>
      <p:ext uri="{BB962C8B-B14F-4D97-AF65-F5344CB8AC3E}">
        <p14:creationId xmlns:p14="http://schemas.microsoft.com/office/powerpoint/2010/main" val="426867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650A53-AB6E-8193-EE41-7E6441631F6A}"/>
              </a:ext>
            </a:extLst>
          </p:cNvPr>
          <p:cNvSpPr txBox="1"/>
          <p:nvPr/>
        </p:nvSpPr>
        <p:spPr>
          <a:xfrm>
            <a:off x="938136" y="2221204"/>
            <a:ext cx="10313510" cy="4548489"/>
          </a:xfrm>
          <a:prstGeom prst="rect">
            <a:avLst/>
          </a:prstGeom>
          <a:noFill/>
        </p:spPr>
        <p:txBody>
          <a:bodyPr wrap="square">
            <a:spAutoFit/>
          </a:bodyPr>
          <a:lstStyle/>
          <a:p>
            <a:pPr defTabSz="804672">
              <a:spcAft>
                <a:spcPts val="600"/>
              </a:spcAft>
              <a:buFont typeface="Arial" panose="020B0604020202020204" pitchFamily="34" charset="0"/>
              <a:buChar char="•"/>
            </a:pPr>
            <a:r>
              <a:rPr lang="en-US" sz="2112" kern="1200" dirty="0">
                <a:solidFill>
                  <a:schemeClr val="bg1"/>
                </a:solidFill>
                <a:latin typeface="Optima" panose="02000503060000020004" pitchFamily="2" charset="0"/>
                <a:ea typeface="Tahoma" panose="020B0604030504040204" pitchFamily="34" charset="0"/>
                <a:cs typeface="Tahoma" panose="020B0604030504040204" pitchFamily="34" charset="0"/>
              </a:rPr>
              <a:t>In the United States, 6.1% of the population (22.4 million people) identified as Asian American, Native Hawaiian or Pacific Islander (NHOPI) in 2021. Chinese, Indian, Filipino, Vietnamese, Korean, and Japanese Americans make up the largest groups of Asian Americans </a:t>
            </a:r>
            <a:r>
              <a:rPr lang="en-US" sz="2112" b="1" kern="1200" dirty="0">
                <a:latin typeface="Optima" panose="02000503060000020004" pitchFamily="2" charset="0"/>
                <a:ea typeface="Tahoma" panose="020B0604030504040204" pitchFamily="34" charset="0"/>
                <a:cs typeface="Tahoma" panose="020B0604030504040204" pitchFamily="34" charset="0"/>
              </a:rPr>
              <a:t>** Note that NHPI numbers are aggregated into the larger numbers.</a:t>
            </a:r>
          </a:p>
          <a:p>
            <a:pPr defTabSz="804672">
              <a:spcAft>
                <a:spcPts val="600"/>
              </a:spcAft>
              <a:buFont typeface="Arial" panose="020B0604020202020204" pitchFamily="34" charset="0"/>
              <a:buChar char="•"/>
            </a:pPr>
            <a:r>
              <a:rPr lang="en-US" sz="2112" kern="1200" dirty="0">
                <a:solidFill>
                  <a:schemeClr val="bg1"/>
                </a:solidFill>
                <a:latin typeface="Optima" panose="02000503060000020004" pitchFamily="2" charset="0"/>
                <a:ea typeface="Tahoma" panose="020B0604030504040204" pitchFamily="34" charset="0"/>
                <a:cs typeface="Tahoma" panose="020B0604030504040204" pitchFamily="34" charset="0"/>
              </a:rPr>
              <a:t>Forty-five percent of the nation’s Asian American population lives in the West, with 30% in California alone. Twelve percent live in the Midwest, 19% in the Northeast, and the remaining 24% live in the South.</a:t>
            </a:r>
          </a:p>
          <a:p>
            <a:pPr defTabSz="804672">
              <a:spcAft>
                <a:spcPts val="600"/>
              </a:spcAft>
              <a:buFont typeface="Arial" panose="020B0604020202020204" pitchFamily="34" charset="0"/>
              <a:buChar char="•"/>
            </a:pPr>
            <a:r>
              <a:rPr lang="en-US" sz="2112" kern="1200" dirty="0">
                <a:solidFill>
                  <a:schemeClr val="bg1"/>
                </a:solidFill>
                <a:latin typeface="Optima" panose="02000503060000020004" pitchFamily="2" charset="0"/>
                <a:ea typeface="Tahoma" panose="020B0604030504040204" pitchFamily="34" charset="0"/>
                <a:cs typeface="Tahoma" panose="020B0604030504040204" pitchFamily="34" charset="0"/>
              </a:rPr>
              <a:t>The poverty rate of the Asian American, Native Hawaiian and Pacific Islander population is 10%.</a:t>
            </a:r>
          </a:p>
          <a:p>
            <a:pPr defTabSz="804672">
              <a:spcAft>
                <a:spcPts val="600"/>
              </a:spcAft>
              <a:buFont typeface="Arial" panose="020B0604020202020204" pitchFamily="34" charset="0"/>
              <a:buChar char="•"/>
            </a:pPr>
            <a:r>
              <a:rPr lang="en-US" sz="2112" kern="1200" dirty="0">
                <a:solidFill>
                  <a:schemeClr val="bg1"/>
                </a:solidFill>
                <a:latin typeface="Optima" panose="02000503060000020004" pitchFamily="2" charset="0"/>
                <a:ea typeface="Tahoma" panose="020B0604030504040204" pitchFamily="34" charset="0"/>
                <a:cs typeface="Tahoma" panose="020B0604030504040204" pitchFamily="34" charset="0"/>
              </a:rPr>
              <a:t>Approximately 5 - 8% of Asian Americans are not covered by health insurance, compared with about 6% of non-Hispanic White Americans.</a:t>
            </a:r>
            <a:r>
              <a:rPr lang="en-US" sz="2112" b="1" kern="1200" dirty="0">
                <a:solidFill>
                  <a:srgbClr val="C00000"/>
                </a:solidFill>
                <a:latin typeface="Optima" panose="02000503060000020004" pitchFamily="2" charset="0"/>
                <a:ea typeface="Tahoma" panose="020B0604030504040204" pitchFamily="34" charset="0"/>
                <a:cs typeface="Tahoma" panose="020B0604030504040204" pitchFamily="34" charset="0"/>
              </a:rPr>
              <a:t> </a:t>
            </a:r>
            <a:r>
              <a:rPr lang="en-US" sz="2112" b="1" kern="1200" dirty="0">
                <a:latin typeface="Optima" panose="02000503060000020004" pitchFamily="2" charset="0"/>
                <a:ea typeface="Tahoma" panose="020B0604030504040204" pitchFamily="34" charset="0"/>
                <a:cs typeface="Tahoma" panose="020B0604030504040204" pitchFamily="34" charset="0"/>
              </a:rPr>
              <a:t>** Though medicaid restoration has already </a:t>
            </a:r>
            <a:r>
              <a:rPr lang="en-US" sz="2112" b="1" dirty="0">
                <a:latin typeface="Optima" panose="02000503060000020004" pitchFamily="2" charset="0"/>
                <a:ea typeface="Tahoma" panose="020B0604030504040204" pitchFamily="34" charset="0"/>
                <a:cs typeface="Tahoma" panose="020B0604030504040204" pitchFamily="34" charset="0"/>
              </a:rPr>
              <a:t>taken place</a:t>
            </a:r>
            <a:r>
              <a:rPr lang="en-US" sz="2112" b="1" kern="1200" dirty="0">
                <a:latin typeface="Optima" panose="02000503060000020004" pitchFamily="2" charset="0"/>
                <a:ea typeface="Tahoma" panose="020B0604030504040204" pitchFamily="34" charset="0"/>
                <a:cs typeface="Tahoma" panose="020B0604030504040204" pitchFamily="34" charset="0"/>
              </a:rPr>
              <a:t>, </a:t>
            </a:r>
            <a:r>
              <a:rPr lang="en-US" sz="2112" b="1" dirty="0">
                <a:latin typeface="Optima" panose="02000503060000020004" pitchFamily="2" charset="0"/>
                <a:ea typeface="Tahoma" panose="020B0604030504040204" pitchFamily="34" charset="0"/>
                <a:cs typeface="Tahoma" panose="020B0604030504040204" pitchFamily="34" charset="0"/>
              </a:rPr>
              <a:t>there are </a:t>
            </a:r>
            <a:r>
              <a:rPr lang="en-US" sz="2112" b="1" kern="1200" dirty="0">
                <a:latin typeface="Optima" panose="02000503060000020004" pitchFamily="2" charset="0"/>
                <a:ea typeface="Tahoma" panose="020B0604030504040204" pitchFamily="34" charset="0"/>
                <a:cs typeface="Tahoma" panose="020B0604030504040204" pitchFamily="34" charset="0"/>
              </a:rPr>
              <a:t>states that have yet to adopt and roll out mandate. </a:t>
            </a:r>
            <a:endParaRPr lang="en-US" sz="2400" b="1" i="0" u="none" strike="noStrike" dirty="0">
              <a:effectLst/>
              <a:latin typeface="Optima" panose="02000503060000020004" pitchFamily="2"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AD645182-7F64-D199-9DBD-E0575D4223B2}"/>
              </a:ext>
            </a:extLst>
          </p:cNvPr>
          <p:cNvSpPr txBox="1"/>
          <p:nvPr/>
        </p:nvSpPr>
        <p:spPr>
          <a:xfrm>
            <a:off x="1791687" y="1631716"/>
            <a:ext cx="8562651" cy="417358"/>
          </a:xfrm>
          <a:prstGeom prst="rect">
            <a:avLst/>
          </a:prstGeom>
          <a:noFill/>
        </p:spPr>
        <p:txBody>
          <a:bodyPr wrap="square" rtlCol="0">
            <a:spAutoFit/>
          </a:bodyPr>
          <a:lstStyle/>
          <a:p>
            <a:pPr defTabSz="804672">
              <a:spcAft>
                <a:spcPts val="600"/>
              </a:spcAft>
            </a:pPr>
            <a:r>
              <a:rPr lang="en-US" sz="2112" kern="1200">
                <a:solidFill>
                  <a:schemeClr val="bg1"/>
                </a:solidFill>
                <a:latin typeface="Optima" panose="02000503060000020004" pitchFamily="2" charset="0"/>
                <a:ea typeface="+mn-ea"/>
                <a:cs typeface="+mn-cs"/>
              </a:rPr>
              <a:t>Substance Abuse and Mental Health Service Administration - SAMHSA</a:t>
            </a:r>
            <a:endParaRPr lang="en-US" sz="2400">
              <a:solidFill>
                <a:schemeClr val="bg1"/>
              </a:solidFill>
              <a:latin typeface="Optima" panose="02000503060000020004" pitchFamily="2" charset="0"/>
            </a:endParaRPr>
          </a:p>
        </p:txBody>
      </p:sp>
      <p:sp>
        <p:nvSpPr>
          <p:cNvPr id="5" name="TextBox 4">
            <a:extLst>
              <a:ext uri="{FF2B5EF4-FFF2-40B4-BE49-F238E27FC236}">
                <a16:creationId xmlns:a16="http://schemas.microsoft.com/office/drawing/2014/main" id="{CEDC4E32-0D8A-C61C-C723-B420A216D247}"/>
              </a:ext>
            </a:extLst>
          </p:cNvPr>
          <p:cNvSpPr txBox="1"/>
          <p:nvPr/>
        </p:nvSpPr>
        <p:spPr>
          <a:xfrm>
            <a:off x="4257991" y="803062"/>
            <a:ext cx="3673801" cy="821505"/>
          </a:xfrm>
          <a:prstGeom prst="rect">
            <a:avLst/>
          </a:prstGeom>
          <a:noFill/>
        </p:spPr>
        <p:txBody>
          <a:bodyPr wrap="square" rtlCol="0">
            <a:spAutoFit/>
          </a:bodyPr>
          <a:lstStyle/>
          <a:p>
            <a:pPr defTabSz="804672">
              <a:spcAft>
                <a:spcPts val="600"/>
              </a:spcAft>
            </a:pPr>
            <a:r>
              <a:rPr lang="en-US" sz="4752" b="1" kern="1200">
                <a:solidFill>
                  <a:schemeClr val="bg1"/>
                </a:solidFill>
                <a:latin typeface="Papyrus" panose="020B0602040200020303" pitchFamily="34" charset="77"/>
                <a:ea typeface="Gungsuh" panose="02000300000000000000" pitchFamily="2" charset="-127"/>
                <a:cs typeface="+mn-cs"/>
              </a:rPr>
              <a:t>In the Know</a:t>
            </a:r>
            <a:endParaRPr lang="en-US" sz="5400" b="1">
              <a:solidFill>
                <a:schemeClr val="bg1"/>
              </a:solidFill>
              <a:latin typeface="Papyrus" panose="020B0602040200020303" pitchFamily="34" charset="77"/>
              <a:ea typeface="Gungsuh" panose="02000300000000000000" pitchFamily="2" charset="-127"/>
            </a:endParaRPr>
          </a:p>
        </p:txBody>
      </p:sp>
    </p:spTree>
    <p:extLst>
      <p:ext uri="{BB962C8B-B14F-4D97-AF65-F5344CB8AC3E}">
        <p14:creationId xmlns:p14="http://schemas.microsoft.com/office/powerpoint/2010/main" val="1327452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B8667D-659D-B711-FF73-7B653329B792}"/>
              </a:ext>
            </a:extLst>
          </p:cNvPr>
          <p:cNvSpPr txBox="1"/>
          <p:nvPr/>
        </p:nvSpPr>
        <p:spPr>
          <a:xfrm>
            <a:off x="522940" y="2129865"/>
            <a:ext cx="11529608" cy="4154984"/>
          </a:xfrm>
          <a:prstGeom prst="rect">
            <a:avLst/>
          </a:prstGeom>
          <a:noFill/>
        </p:spPr>
        <p:txBody>
          <a:bodyPr wrap="square">
            <a:spAutoFit/>
          </a:bodyPr>
          <a:lstStyle/>
          <a:p>
            <a:pPr algn="l"/>
            <a:endParaRPr lang="en-US" sz="2400" i="0" u="none" strike="noStrike">
              <a:effectLst/>
              <a:latin typeface="Optima" panose="02000503060000020004" pitchFamily="2" charset="0"/>
            </a:endParaRPr>
          </a:p>
          <a:p>
            <a:pPr algn="l">
              <a:buFont typeface="Arial" panose="020B0604020202020204" pitchFamily="34" charset="0"/>
              <a:buChar char="•"/>
            </a:pPr>
            <a:r>
              <a:rPr lang="en-US" sz="2400" i="0" u="none" strike="noStrike">
                <a:effectLst/>
                <a:latin typeface="Optima" panose="02000503060000020004" pitchFamily="2" charset="0"/>
              </a:rPr>
              <a:t>The percentage of Asian Americans and Native Hawaiian and Pacific Islanders who reported having any mental illness (AMI) in 2021 was 16% and 18%, respectively</a:t>
            </a:r>
          </a:p>
          <a:p>
            <a:pPr algn="l">
              <a:buFont typeface="Arial" panose="020B0604020202020204" pitchFamily="34" charset="0"/>
              <a:buChar char="•"/>
            </a:pPr>
            <a:r>
              <a:rPr lang="en-US" sz="2400" i="0" u="none" strike="noStrike">
                <a:effectLst/>
                <a:latin typeface="Optima" panose="02000503060000020004" pitchFamily="2" charset="0"/>
              </a:rPr>
              <a:t>Only 25% of Asian Americans received mental health services compared to non-Hispanic Whites (52%).</a:t>
            </a:r>
          </a:p>
          <a:p>
            <a:pPr algn="l">
              <a:buFont typeface="Arial" panose="020B0604020202020204" pitchFamily="34" charset="0"/>
              <a:buChar char="•"/>
            </a:pPr>
            <a:r>
              <a:rPr lang="en-US" sz="2400" i="0" u="none" strike="noStrike">
                <a:effectLst/>
                <a:latin typeface="Optima" panose="02000503060000020004" pitchFamily="2" charset="0"/>
              </a:rPr>
              <a:t>Eight percent of Asian Americans and 15.7% of Native Hawaiian and Pacific Islanders reported have a substance use disorder, 11% of Asian Americans reported illicit drug use in the past year, and 7% reported unmet treatment needs.</a:t>
            </a:r>
            <a:endParaRPr lang="en-US" sz="2400" b="1">
              <a:latin typeface="Optima" panose="02000503060000020004" pitchFamily="2" charset="0"/>
            </a:endParaRPr>
          </a:p>
          <a:p>
            <a:pPr algn="l">
              <a:buFont typeface="Arial" panose="020B0604020202020204" pitchFamily="34" charset="0"/>
              <a:buChar char="•"/>
            </a:pPr>
            <a:r>
              <a:rPr lang="en-US" sz="2400" b="1" i="0" u="none" strike="noStrike">
                <a:solidFill>
                  <a:schemeClr val="bg2">
                    <a:lumMod val="50000"/>
                  </a:schemeClr>
                </a:solidFill>
                <a:effectLst/>
                <a:latin typeface="Optima" panose="02000503060000020004" pitchFamily="2" charset="0"/>
              </a:rPr>
              <a:t>Suicide was the </a:t>
            </a:r>
            <a:r>
              <a:rPr lang="en-US" sz="2400" b="1" i="0" u="none" strike="noStrike">
                <a:solidFill>
                  <a:schemeClr val="bg2">
                    <a:lumMod val="50000"/>
                  </a:schemeClr>
                </a:solidFill>
                <a:effectLst/>
                <a:latin typeface="Optima" panose="02000503060000020004" pitchFamily="2" charset="0"/>
                <a:hlinkClick r:id="rId2">
                  <a:extLst>
                    <a:ext uri="{A12FA001-AC4F-418D-AE19-62706E023703}">
                      <ahyp:hlinkClr xmlns:ahyp="http://schemas.microsoft.com/office/drawing/2018/hyperlinkcolor" val="tx"/>
                    </a:ext>
                  </a:extLst>
                </a:hlinkClick>
              </a:rPr>
              <a:t>leading cause of death among Asian Americans and Pacific Islanders</a:t>
            </a:r>
            <a:r>
              <a:rPr lang="en-US" sz="2400" b="1" i="0" u="none" strike="noStrike">
                <a:solidFill>
                  <a:schemeClr val="bg2">
                    <a:lumMod val="50000"/>
                  </a:schemeClr>
                </a:solidFill>
                <a:effectLst/>
                <a:latin typeface="Optima" panose="02000503060000020004" pitchFamily="2" charset="0"/>
              </a:rPr>
              <a:t>, ages 10 to 19 and the second leading cause of death among those ages 20-34.</a:t>
            </a:r>
          </a:p>
        </p:txBody>
      </p:sp>
      <p:sp>
        <p:nvSpPr>
          <p:cNvPr id="5" name="TextBox 4">
            <a:extLst>
              <a:ext uri="{FF2B5EF4-FFF2-40B4-BE49-F238E27FC236}">
                <a16:creationId xmlns:a16="http://schemas.microsoft.com/office/drawing/2014/main" id="{AE81C594-E420-1620-B3FD-976AB2107CA2}"/>
              </a:ext>
            </a:extLst>
          </p:cNvPr>
          <p:cNvSpPr txBox="1"/>
          <p:nvPr/>
        </p:nvSpPr>
        <p:spPr>
          <a:xfrm>
            <a:off x="947519" y="1782122"/>
            <a:ext cx="10296961" cy="461665"/>
          </a:xfrm>
          <a:prstGeom prst="rect">
            <a:avLst/>
          </a:prstGeom>
          <a:noFill/>
        </p:spPr>
        <p:txBody>
          <a:bodyPr wrap="square" rtlCol="0">
            <a:spAutoFit/>
          </a:bodyPr>
          <a:lstStyle/>
          <a:p>
            <a:pPr algn="l"/>
            <a:r>
              <a:rPr lang="en-US" sz="2400" b="0" i="0" u="none" strike="noStrike">
                <a:solidFill>
                  <a:srgbClr val="4A4A4A"/>
                </a:solidFill>
                <a:effectLst/>
                <a:latin typeface="Optima" panose="02000503060000020004" pitchFamily="2" charset="0"/>
              </a:rPr>
              <a:t>According to the </a:t>
            </a:r>
            <a:r>
              <a:rPr lang="en-US" sz="2400" b="0" i="0" strike="noStrike">
                <a:effectLst/>
                <a:latin typeface="Optima" panose="02000503060000020004" pitchFamily="2" charset="0"/>
                <a:hlinkClick r:id="rId3">
                  <a:extLst>
                    <a:ext uri="{A12FA001-AC4F-418D-AE19-62706E023703}">
                      <ahyp:hlinkClr xmlns:ahyp="http://schemas.microsoft.com/office/drawing/2018/hyperlinkcolor" val="tx"/>
                    </a:ext>
                  </a:extLst>
                </a:hlinkClick>
              </a:rPr>
              <a:t>2021 National Survey on Drug Use and Health</a:t>
            </a:r>
            <a:r>
              <a:rPr lang="en-US" sz="2400" b="0" i="0" strike="noStrike">
                <a:effectLst/>
                <a:latin typeface="Optima" panose="02000503060000020004" pitchFamily="2" charset="0"/>
              </a:rPr>
              <a:t> (NSDUH):</a:t>
            </a:r>
            <a:endParaRPr lang="en-US" sz="2400">
              <a:latin typeface="Optima" panose="02000503060000020004" pitchFamily="2" charset="0"/>
            </a:endParaRPr>
          </a:p>
        </p:txBody>
      </p:sp>
      <p:sp>
        <p:nvSpPr>
          <p:cNvPr id="7" name="TextBox 6">
            <a:extLst>
              <a:ext uri="{FF2B5EF4-FFF2-40B4-BE49-F238E27FC236}">
                <a16:creationId xmlns:a16="http://schemas.microsoft.com/office/drawing/2014/main" id="{FBEE81F1-C128-451C-0284-E7578B10F995}"/>
              </a:ext>
            </a:extLst>
          </p:cNvPr>
          <p:cNvSpPr txBox="1"/>
          <p:nvPr/>
        </p:nvSpPr>
        <p:spPr>
          <a:xfrm>
            <a:off x="4101870" y="419693"/>
            <a:ext cx="3988260" cy="923330"/>
          </a:xfrm>
          <a:prstGeom prst="rect">
            <a:avLst/>
          </a:prstGeom>
          <a:noFill/>
        </p:spPr>
        <p:txBody>
          <a:bodyPr wrap="square" rtlCol="0">
            <a:spAutoFit/>
          </a:bodyPr>
          <a:lstStyle/>
          <a:p>
            <a:pPr algn="l"/>
            <a:r>
              <a:rPr lang="en-US" sz="5400" b="1">
                <a:latin typeface="Papyrus" panose="020B0602040200020303" pitchFamily="34" charset="77"/>
                <a:ea typeface="Gungsuh" panose="02000300000000000000" pitchFamily="2" charset="-127"/>
              </a:rPr>
              <a:t>In the Know</a:t>
            </a:r>
          </a:p>
        </p:txBody>
      </p:sp>
    </p:spTree>
    <p:extLst>
      <p:ext uri="{BB962C8B-B14F-4D97-AF65-F5344CB8AC3E}">
        <p14:creationId xmlns:p14="http://schemas.microsoft.com/office/powerpoint/2010/main" val="35848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232BAA-53E5-DE37-50EF-A55A3A7F2916}"/>
              </a:ext>
            </a:extLst>
          </p:cNvPr>
          <p:cNvSpPr txBox="1"/>
          <p:nvPr/>
        </p:nvSpPr>
        <p:spPr>
          <a:xfrm>
            <a:off x="605118" y="1523163"/>
            <a:ext cx="10981764" cy="4154984"/>
          </a:xfrm>
          <a:prstGeom prst="rect">
            <a:avLst/>
          </a:prstGeom>
          <a:noFill/>
        </p:spPr>
        <p:txBody>
          <a:bodyPr wrap="square">
            <a:spAutoFit/>
          </a:bodyPr>
          <a:lstStyle/>
          <a:p>
            <a:pPr algn="l">
              <a:buFont typeface="Arial" panose="020B0604020202020204" pitchFamily="34" charset="0"/>
              <a:buChar char="•"/>
            </a:pPr>
            <a:r>
              <a:rPr lang="en-US" sz="2400" b="1" i="0" u="none" strike="noStrike" dirty="0">
                <a:solidFill>
                  <a:srgbClr val="4A4A4A"/>
                </a:solidFill>
                <a:effectLst/>
                <a:latin typeface="Optima" panose="02000503060000020004" pitchFamily="2" charset="0"/>
              </a:rPr>
              <a:t>Language barriers make it difficult to access behavioral health services</a:t>
            </a:r>
          </a:p>
          <a:p>
            <a:pPr algn="l">
              <a:buFont typeface="Arial" panose="020B0604020202020204" pitchFamily="34" charset="0"/>
              <a:buChar char="•"/>
            </a:pPr>
            <a:r>
              <a:rPr lang="en-US" sz="2400" b="1" i="0" u="none" strike="noStrike" dirty="0">
                <a:solidFill>
                  <a:srgbClr val="4A4A4A"/>
                </a:solidFill>
                <a:effectLst/>
                <a:latin typeface="Optima" panose="02000503060000020004" pitchFamily="2" charset="0"/>
              </a:rPr>
              <a:t>Mental health stigma and cultural conceptualizations of behavioral health within  communities can reduce help-seeking</a:t>
            </a:r>
          </a:p>
          <a:p>
            <a:pPr algn="l">
              <a:buFont typeface="Arial" panose="020B0604020202020204" pitchFamily="34" charset="0"/>
              <a:buChar char="•"/>
            </a:pPr>
            <a:r>
              <a:rPr lang="en-US" sz="2400" b="1" i="0" u="none" strike="noStrike" dirty="0">
                <a:solidFill>
                  <a:srgbClr val="4A4A4A"/>
                </a:solidFill>
                <a:effectLst/>
                <a:latin typeface="Optima" panose="02000503060000020004" pitchFamily="2" charset="0"/>
              </a:rPr>
              <a:t>Perceived lower need of mental health care among compared to other racial and ethnic groups</a:t>
            </a:r>
          </a:p>
          <a:p>
            <a:pPr algn="l">
              <a:buFont typeface="Arial" panose="020B0604020202020204" pitchFamily="34" charset="0"/>
              <a:buChar char="•"/>
            </a:pPr>
            <a:r>
              <a:rPr lang="en-US" sz="2400" b="1" i="0" u="none" strike="noStrike" dirty="0">
                <a:solidFill>
                  <a:srgbClr val="4A4A4A"/>
                </a:solidFill>
                <a:effectLst/>
                <a:latin typeface="Optima" panose="02000503060000020004" pitchFamily="2" charset="0"/>
              </a:rPr>
              <a:t>Provider shortage of clinicians with diverse racial/ethnic backgrounds</a:t>
            </a:r>
          </a:p>
          <a:p>
            <a:pPr algn="l">
              <a:buFont typeface="Arial" panose="020B0604020202020204" pitchFamily="34" charset="0"/>
              <a:buChar char="•"/>
            </a:pPr>
            <a:r>
              <a:rPr lang="en-US" sz="2400" b="1" i="0" u="none" strike="noStrike" dirty="0">
                <a:solidFill>
                  <a:srgbClr val="4A4A4A"/>
                </a:solidFill>
                <a:effectLst/>
                <a:latin typeface="Optima" panose="02000503060000020004" pitchFamily="2" charset="0"/>
              </a:rPr>
              <a:t>Lack of culturally competent providers to meet cultural, social, and language-related needs</a:t>
            </a:r>
          </a:p>
          <a:p>
            <a:pPr algn="l">
              <a:buFont typeface="Arial" panose="020B0604020202020204" pitchFamily="34" charset="0"/>
              <a:buChar char="•"/>
            </a:pPr>
            <a:r>
              <a:rPr lang="en-US" sz="2400" b="1" dirty="0">
                <a:solidFill>
                  <a:srgbClr val="4A4A4A"/>
                </a:solidFill>
                <a:latin typeface="Optima" panose="02000503060000020004" pitchFamily="2" charset="0"/>
              </a:rPr>
              <a:t>Lack/limited disaggregated data</a:t>
            </a:r>
          </a:p>
          <a:p>
            <a:pPr algn="l">
              <a:buFont typeface="Arial" panose="020B0604020202020204" pitchFamily="34" charset="0"/>
              <a:buChar char="•"/>
            </a:pPr>
            <a:r>
              <a:rPr lang="en-US" sz="2400" b="1" dirty="0">
                <a:solidFill>
                  <a:srgbClr val="4A4A4A"/>
                </a:solidFill>
                <a:latin typeface="Optima" panose="02000503060000020004" pitchFamily="2" charset="0"/>
              </a:rPr>
              <a:t>Lack of visibility to investors and agencies</a:t>
            </a:r>
          </a:p>
          <a:p>
            <a:pPr algn="l">
              <a:buFont typeface="Arial" panose="020B0604020202020204" pitchFamily="34" charset="0"/>
              <a:buChar char="•"/>
            </a:pPr>
            <a:r>
              <a:rPr lang="en-US" sz="2400" b="1" i="0" u="none" strike="noStrike" dirty="0">
                <a:solidFill>
                  <a:srgbClr val="4A4A4A"/>
                </a:solidFill>
                <a:effectLst/>
                <a:latin typeface="Optima" panose="02000503060000020004" pitchFamily="2" charset="0"/>
              </a:rPr>
              <a:t>Lack of investment in NHPI Yout</a:t>
            </a:r>
            <a:r>
              <a:rPr lang="en-US" sz="2400" b="1" dirty="0">
                <a:solidFill>
                  <a:srgbClr val="4A4A4A"/>
                </a:solidFill>
                <a:latin typeface="Optima" panose="02000503060000020004" pitchFamily="2" charset="0"/>
              </a:rPr>
              <a:t>h focused programs</a:t>
            </a:r>
            <a:endParaRPr lang="en-US" sz="2400" b="1" i="0" u="none" strike="noStrike" dirty="0">
              <a:solidFill>
                <a:srgbClr val="4A4A4A"/>
              </a:solidFill>
              <a:effectLst/>
              <a:latin typeface="Optima" panose="02000503060000020004" pitchFamily="2" charset="0"/>
            </a:endParaRPr>
          </a:p>
        </p:txBody>
      </p:sp>
      <p:sp>
        <p:nvSpPr>
          <p:cNvPr id="5" name="TextBox 4">
            <a:extLst>
              <a:ext uri="{FF2B5EF4-FFF2-40B4-BE49-F238E27FC236}">
                <a16:creationId xmlns:a16="http://schemas.microsoft.com/office/drawing/2014/main" id="{D74DF55C-BA89-2F02-C4C4-BDF8FD5D7ED9}"/>
              </a:ext>
            </a:extLst>
          </p:cNvPr>
          <p:cNvSpPr txBox="1"/>
          <p:nvPr/>
        </p:nvSpPr>
        <p:spPr>
          <a:xfrm>
            <a:off x="4682761" y="398519"/>
            <a:ext cx="2826478" cy="923330"/>
          </a:xfrm>
          <a:prstGeom prst="rect">
            <a:avLst/>
          </a:prstGeom>
          <a:noFill/>
        </p:spPr>
        <p:txBody>
          <a:bodyPr wrap="square" rtlCol="0">
            <a:spAutoFit/>
          </a:bodyPr>
          <a:lstStyle/>
          <a:p>
            <a:pPr algn="l"/>
            <a:r>
              <a:rPr lang="en-US" sz="5400" b="1">
                <a:solidFill>
                  <a:schemeClr val="accent1">
                    <a:lumMod val="50000"/>
                  </a:schemeClr>
                </a:solidFill>
                <a:latin typeface="Papyrus" panose="020B0602040200020303" pitchFamily="34" charset="77"/>
                <a:ea typeface="Gungsuh" panose="02000300000000000000" pitchFamily="2" charset="-127"/>
              </a:rPr>
              <a:t>Barriers</a:t>
            </a:r>
          </a:p>
        </p:txBody>
      </p:sp>
    </p:spTree>
    <p:extLst>
      <p:ext uri="{BB962C8B-B14F-4D97-AF65-F5344CB8AC3E}">
        <p14:creationId xmlns:p14="http://schemas.microsoft.com/office/powerpoint/2010/main" val="132648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031F9-2F8D-9473-122D-1CA9C486F2EA}"/>
              </a:ext>
            </a:extLst>
          </p:cNvPr>
          <p:cNvSpPr txBox="1"/>
          <p:nvPr/>
        </p:nvSpPr>
        <p:spPr>
          <a:xfrm>
            <a:off x="3225996" y="535479"/>
            <a:ext cx="5937925" cy="923330"/>
          </a:xfrm>
          <a:prstGeom prst="rect">
            <a:avLst/>
          </a:prstGeom>
          <a:noFill/>
        </p:spPr>
        <p:txBody>
          <a:bodyPr wrap="square" rtlCol="0">
            <a:spAutoFit/>
          </a:bodyPr>
          <a:lstStyle/>
          <a:p>
            <a:pPr algn="l"/>
            <a:r>
              <a:rPr lang="en-US" sz="5400" b="1">
                <a:solidFill>
                  <a:srgbClr val="C00000"/>
                </a:solidFill>
                <a:latin typeface="Papyrus" panose="020B0602040200020303" pitchFamily="34" charset="77"/>
                <a:ea typeface="Gungsuh" panose="02000300000000000000" pitchFamily="2" charset="-127"/>
              </a:rPr>
              <a:t>What we’ve Found</a:t>
            </a:r>
          </a:p>
        </p:txBody>
      </p:sp>
      <p:sp>
        <p:nvSpPr>
          <p:cNvPr id="2" name="TextBox 1">
            <a:extLst>
              <a:ext uri="{FF2B5EF4-FFF2-40B4-BE49-F238E27FC236}">
                <a16:creationId xmlns:a16="http://schemas.microsoft.com/office/drawing/2014/main" id="{6E54F659-66F0-4E56-9A30-C21C252CA8E1}"/>
              </a:ext>
            </a:extLst>
          </p:cNvPr>
          <p:cNvSpPr txBox="1"/>
          <p:nvPr/>
        </p:nvSpPr>
        <p:spPr>
          <a:xfrm>
            <a:off x="257031" y="2179669"/>
            <a:ext cx="11770615" cy="415498"/>
          </a:xfrm>
          <a:prstGeom prst="rect">
            <a:avLst/>
          </a:prstGeom>
          <a:noFill/>
        </p:spPr>
        <p:txBody>
          <a:bodyPr wrap="square" rtlCol="0">
            <a:spAutoFit/>
          </a:bodyPr>
          <a:lstStyle/>
          <a:p>
            <a:pPr algn="l"/>
            <a:r>
              <a:rPr lang="en-US" sz="2100" b="1">
                <a:solidFill>
                  <a:srgbClr val="C00000"/>
                </a:solidFill>
                <a:latin typeface="Perpetua" panose="02020502060401020303" pitchFamily="18" charset="77"/>
              </a:rPr>
              <a:t>A higher percentage of graduates are joining the workforce immediately after graduating high school.</a:t>
            </a:r>
          </a:p>
        </p:txBody>
      </p:sp>
      <p:graphicFrame>
        <p:nvGraphicFramePr>
          <p:cNvPr id="6" name="Chart 5">
            <a:extLst>
              <a:ext uri="{FF2B5EF4-FFF2-40B4-BE49-F238E27FC236}">
                <a16:creationId xmlns:a16="http://schemas.microsoft.com/office/drawing/2014/main" id="{846F1CE1-6D16-6645-F32A-8FD1F74C5528}"/>
              </a:ext>
            </a:extLst>
          </p:cNvPr>
          <p:cNvGraphicFramePr>
            <a:graphicFrameLocks/>
          </p:cNvGraphicFramePr>
          <p:nvPr>
            <p:extLst>
              <p:ext uri="{D42A27DB-BD31-4B8C-83A1-F6EECF244321}">
                <p14:modId xmlns:p14="http://schemas.microsoft.com/office/powerpoint/2010/main" val="1503563998"/>
              </p:ext>
            </p:extLst>
          </p:nvPr>
        </p:nvGraphicFramePr>
        <p:xfrm>
          <a:off x="4967941" y="2885704"/>
          <a:ext cx="6597378" cy="370929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6">
            <a:extLst>
              <a:ext uri="{FF2B5EF4-FFF2-40B4-BE49-F238E27FC236}">
                <a16:creationId xmlns:a16="http://schemas.microsoft.com/office/drawing/2014/main" id="{FC292DC2-4D81-2962-33D7-19DCFC04098B}"/>
              </a:ext>
            </a:extLst>
          </p:cNvPr>
          <p:cNvPicPr>
            <a:picLocks noChangeAspect="1"/>
          </p:cNvPicPr>
          <p:nvPr/>
        </p:nvPicPr>
        <p:blipFill rotWithShape="1">
          <a:blip r:embed="rId3">
            <a:extLst>
              <a:ext uri="{28A0092B-C50C-407E-A947-70E740481C1C}">
                <a14:useLocalDpi xmlns:a14="http://schemas.microsoft.com/office/drawing/2010/main" val="0"/>
              </a:ext>
            </a:extLst>
          </a:blip>
          <a:srcRect l="7339" t="24061" r="70382" b="25493"/>
          <a:stretch/>
        </p:blipFill>
        <p:spPr>
          <a:xfrm>
            <a:off x="1341911" y="2885704"/>
            <a:ext cx="2517569" cy="3709292"/>
          </a:xfrm>
          <a:prstGeom prst="rect">
            <a:avLst/>
          </a:prstGeom>
        </p:spPr>
      </p:pic>
    </p:spTree>
    <p:extLst>
      <p:ext uri="{BB962C8B-B14F-4D97-AF65-F5344CB8AC3E}">
        <p14:creationId xmlns:p14="http://schemas.microsoft.com/office/powerpoint/2010/main" val="340043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031F9-2F8D-9473-122D-1CA9C486F2EA}"/>
              </a:ext>
            </a:extLst>
          </p:cNvPr>
          <p:cNvSpPr txBox="1"/>
          <p:nvPr/>
        </p:nvSpPr>
        <p:spPr>
          <a:xfrm>
            <a:off x="3225996" y="535479"/>
            <a:ext cx="5937925" cy="923330"/>
          </a:xfrm>
          <a:prstGeom prst="rect">
            <a:avLst/>
          </a:prstGeom>
          <a:noFill/>
        </p:spPr>
        <p:txBody>
          <a:bodyPr wrap="square" rtlCol="0">
            <a:spAutoFit/>
          </a:bodyPr>
          <a:lstStyle/>
          <a:p>
            <a:pPr algn="l"/>
            <a:r>
              <a:rPr lang="en-US" sz="5400" b="1">
                <a:solidFill>
                  <a:srgbClr val="C00000"/>
                </a:solidFill>
                <a:latin typeface="Papyrus" panose="020B0602040200020303" pitchFamily="34" charset="77"/>
                <a:ea typeface="Gungsuh" panose="02000300000000000000" pitchFamily="2" charset="-127"/>
              </a:rPr>
              <a:t>What we’ve Found</a:t>
            </a:r>
          </a:p>
        </p:txBody>
      </p:sp>
      <p:graphicFrame>
        <p:nvGraphicFramePr>
          <p:cNvPr id="4" name="Table 3">
            <a:extLst>
              <a:ext uri="{FF2B5EF4-FFF2-40B4-BE49-F238E27FC236}">
                <a16:creationId xmlns:a16="http://schemas.microsoft.com/office/drawing/2014/main" id="{B9F7E961-81A0-92DB-4B1F-E8FF09590AEA}"/>
              </a:ext>
            </a:extLst>
          </p:cNvPr>
          <p:cNvGraphicFramePr/>
          <p:nvPr>
            <p:extLst>
              <p:ext uri="{D42A27DB-BD31-4B8C-83A1-F6EECF244321}">
                <p14:modId xmlns:p14="http://schemas.microsoft.com/office/powerpoint/2010/main" val="1540295405"/>
              </p:ext>
            </p:extLst>
          </p:nvPr>
        </p:nvGraphicFramePr>
        <p:xfrm>
          <a:off x="313514" y="2132338"/>
          <a:ext cx="4704231" cy="2459355"/>
        </p:xfrm>
        <a:graphic>
          <a:graphicData uri="http://schemas.openxmlformats.org/drawingml/2006/table">
            <a:tbl>
              <a:tblPr>
                <a:tableStyleId>{5C22544A-7EE6-4342-B048-85BDC9FD1C3A}</a:tableStyleId>
              </a:tblPr>
              <a:tblGrid>
                <a:gridCol w="1446332">
                  <a:extLst>
                    <a:ext uri="{9D8B030D-6E8A-4147-A177-3AD203B41FA5}">
                      <a16:colId xmlns:a16="http://schemas.microsoft.com/office/drawing/2014/main" val="1291707108"/>
                    </a:ext>
                  </a:extLst>
                </a:gridCol>
                <a:gridCol w="3257899">
                  <a:extLst>
                    <a:ext uri="{9D8B030D-6E8A-4147-A177-3AD203B41FA5}">
                      <a16:colId xmlns:a16="http://schemas.microsoft.com/office/drawing/2014/main" val="1414539519"/>
                    </a:ext>
                  </a:extLst>
                </a:gridCol>
              </a:tblGrid>
              <a:tr h="270310">
                <a:tc>
                  <a:txBody>
                    <a:bodyPr/>
                    <a:lstStyle/>
                    <a:p>
                      <a:pPr algn="l" fontAlgn="b"/>
                      <a:r>
                        <a:rPr lang="en-US" sz="1700" u="none" strike="noStrike">
                          <a:effectLst/>
                        </a:rPr>
                        <a:t>Row Labels</a:t>
                      </a:r>
                      <a:endParaRPr lang="en-US" sz="1700" b="1" i="0" u="none" strike="noStrike">
                        <a:solidFill>
                          <a:srgbClr val="000000"/>
                        </a:solidFill>
                        <a:effectLst/>
                        <a:latin typeface="Arial" panose="020B0604020202020204" pitchFamily="34" charset="0"/>
                      </a:endParaRPr>
                    </a:p>
                  </a:txBody>
                  <a:tcPr marL="9525" marR="9525" marT="9525" anchor="b"/>
                </a:tc>
                <a:tc>
                  <a:txBody>
                    <a:bodyPr/>
                    <a:lstStyle/>
                    <a:p>
                      <a:pPr algn="l" fontAlgn="b"/>
                      <a:r>
                        <a:rPr lang="en-US" sz="1700" u="none" strike="noStrike">
                          <a:effectLst/>
                        </a:rPr>
                        <a:t>Sum of I feel nervous in a crowd.</a:t>
                      </a:r>
                      <a:endParaRPr lang="en-US" sz="1700" b="1" i="0" u="none" strike="noStrike">
                        <a:solidFill>
                          <a:srgbClr val="000000"/>
                        </a:solidFill>
                        <a:effectLst/>
                        <a:latin typeface="Arial" panose="020B0604020202020204" pitchFamily="34" charset="0"/>
                      </a:endParaRPr>
                    </a:p>
                  </a:txBody>
                  <a:tcPr marL="9525" marR="9525" marT="9525" anchor="b"/>
                </a:tc>
                <a:extLst>
                  <a:ext uri="{0D108BD9-81ED-4DB2-BD59-A6C34878D82A}">
                    <a16:rowId xmlns:a16="http://schemas.microsoft.com/office/drawing/2014/main" val="1059999174"/>
                  </a:ext>
                </a:extLst>
              </a:tr>
              <a:tr h="270310">
                <a:tc>
                  <a:txBody>
                    <a:bodyPr/>
                    <a:lstStyle/>
                    <a:p>
                      <a:pPr algn="l" fontAlgn="b"/>
                      <a:r>
                        <a:rPr lang="en-US" sz="1700" u="none" strike="noStrike">
                          <a:effectLst/>
                        </a:rPr>
                        <a:t>1</a:t>
                      </a:r>
                      <a:endParaRPr lang="en-US" sz="1700" b="0" i="0" u="none" strike="noStrike">
                        <a:solidFill>
                          <a:srgbClr val="000000"/>
                        </a:solidFill>
                        <a:effectLst/>
                        <a:latin typeface="Arial" panose="020B0604020202020204" pitchFamily="34" charset="0"/>
                      </a:endParaRPr>
                    </a:p>
                  </a:txBody>
                  <a:tcPr marL="9525" marR="9525" marT="9525" anchor="b"/>
                </a:tc>
                <a:tc>
                  <a:txBody>
                    <a:bodyPr/>
                    <a:lstStyle/>
                    <a:p>
                      <a:pPr algn="r" fontAlgn="b"/>
                      <a:r>
                        <a:rPr lang="en-US" sz="1700" u="none" strike="noStrike">
                          <a:effectLst/>
                        </a:rPr>
                        <a:t>12</a:t>
                      </a:r>
                      <a:endParaRPr lang="en-US" sz="1700" b="0" i="0" u="none" strike="noStrike">
                        <a:solidFill>
                          <a:srgbClr val="000000"/>
                        </a:solidFill>
                        <a:effectLst/>
                        <a:latin typeface="Arial" panose="020B0604020202020204" pitchFamily="34" charset="0"/>
                      </a:endParaRPr>
                    </a:p>
                  </a:txBody>
                  <a:tcPr marL="9525" marR="9525" marT="9525" anchor="b"/>
                </a:tc>
                <a:extLst>
                  <a:ext uri="{0D108BD9-81ED-4DB2-BD59-A6C34878D82A}">
                    <a16:rowId xmlns:a16="http://schemas.microsoft.com/office/drawing/2014/main" val="3599315457"/>
                  </a:ext>
                </a:extLst>
              </a:tr>
              <a:tr h="270310">
                <a:tc>
                  <a:txBody>
                    <a:bodyPr/>
                    <a:lstStyle/>
                    <a:p>
                      <a:pPr algn="l" fontAlgn="b"/>
                      <a:r>
                        <a:rPr lang="en-US" sz="1700" u="none" strike="noStrike">
                          <a:effectLst/>
                        </a:rPr>
                        <a:t>2</a:t>
                      </a:r>
                      <a:endParaRPr lang="en-US" sz="1700" b="0" i="0" u="none" strike="noStrike">
                        <a:solidFill>
                          <a:srgbClr val="000000"/>
                        </a:solidFill>
                        <a:effectLst/>
                        <a:latin typeface="Arial" panose="020B0604020202020204" pitchFamily="34" charset="0"/>
                      </a:endParaRPr>
                    </a:p>
                  </a:txBody>
                  <a:tcPr marL="9525" marR="9525" marT="9525" anchor="b"/>
                </a:tc>
                <a:tc>
                  <a:txBody>
                    <a:bodyPr/>
                    <a:lstStyle/>
                    <a:p>
                      <a:pPr algn="r" fontAlgn="b"/>
                      <a:r>
                        <a:rPr lang="en-US" sz="1700" u="none" strike="noStrike">
                          <a:effectLst/>
                        </a:rPr>
                        <a:t>26</a:t>
                      </a:r>
                      <a:endParaRPr lang="en-US" sz="1700" b="0" i="0" u="none" strike="noStrike">
                        <a:solidFill>
                          <a:srgbClr val="000000"/>
                        </a:solidFill>
                        <a:effectLst/>
                        <a:latin typeface="Arial" panose="020B0604020202020204" pitchFamily="34" charset="0"/>
                      </a:endParaRPr>
                    </a:p>
                  </a:txBody>
                  <a:tcPr marL="9525" marR="9525" marT="9525" anchor="b"/>
                </a:tc>
                <a:extLst>
                  <a:ext uri="{0D108BD9-81ED-4DB2-BD59-A6C34878D82A}">
                    <a16:rowId xmlns:a16="http://schemas.microsoft.com/office/drawing/2014/main" val="4139665757"/>
                  </a:ext>
                </a:extLst>
              </a:tr>
              <a:tr h="270310">
                <a:tc>
                  <a:txBody>
                    <a:bodyPr/>
                    <a:lstStyle/>
                    <a:p>
                      <a:pPr algn="l" fontAlgn="b"/>
                      <a:r>
                        <a:rPr lang="en-US" sz="1700" u="none" strike="noStrike">
                          <a:effectLst/>
                        </a:rPr>
                        <a:t>3</a:t>
                      </a:r>
                      <a:endParaRPr lang="en-US" sz="1700" b="0" i="0" u="none" strike="noStrike">
                        <a:solidFill>
                          <a:srgbClr val="000000"/>
                        </a:solidFill>
                        <a:effectLst/>
                        <a:latin typeface="Arial" panose="020B0604020202020204" pitchFamily="34" charset="0"/>
                      </a:endParaRPr>
                    </a:p>
                  </a:txBody>
                  <a:tcPr marL="9525" marR="9525" marT="9525" anchor="b"/>
                </a:tc>
                <a:tc>
                  <a:txBody>
                    <a:bodyPr/>
                    <a:lstStyle/>
                    <a:p>
                      <a:pPr algn="r" fontAlgn="b"/>
                      <a:r>
                        <a:rPr lang="en-US" sz="1700" u="none" strike="noStrike">
                          <a:effectLst/>
                        </a:rPr>
                        <a:t>75</a:t>
                      </a:r>
                      <a:endParaRPr lang="en-US" sz="1700" b="0" i="0" u="none" strike="noStrike">
                        <a:solidFill>
                          <a:srgbClr val="000000"/>
                        </a:solidFill>
                        <a:effectLst/>
                        <a:latin typeface="Arial" panose="020B0604020202020204" pitchFamily="34" charset="0"/>
                      </a:endParaRPr>
                    </a:p>
                  </a:txBody>
                  <a:tcPr marL="9525" marR="9525" marT="9525" anchor="b"/>
                </a:tc>
                <a:extLst>
                  <a:ext uri="{0D108BD9-81ED-4DB2-BD59-A6C34878D82A}">
                    <a16:rowId xmlns:a16="http://schemas.microsoft.com/office/drawing/2014/main" val="892336581"/>
                  </a:ext>
                </a:extLst>
              </a:tr>
              <a:tr h="270310">
                <a:tc>
                  <a:txBody>
                    <a:bodyPr/>
                    <a:lstStyle/>
                    <a:p>
                      <a:pPr algn="l" fontAlgn="b"/>
                      <a:r>
                        <a:rPr lang="en-US" sz="1700" u="none" strike="noStrike">
                          <a:effectLst/>
                        </a:rPr>
                        <a:t>4</a:t>
                      </a:r>
                      <a:endParaRPr lang="en-US" sz="1700" b="0" i="0" u="none" strike="noStrike">
                        <a:solidFill>
                          <a:srgbClr val="000000"/>
                        </a:solidFill>
                        <a:effectLst/>
                        <a:latin typeface="Arial" panose="020B0604020202020204" pitchFamily="34" charset="0"/>
                      </a:endParaRPr>
                    </a:p>
                  </a:txBody>
                  <a:tcPr marL="9525" marR="9525" marT="9525" anchor="b"/>
                </a:tc>
                <a:tc>
                  <a:txBody>
                    <a:bodyPr/>
                    <a:lstStyle/>
                    <a:p>
                      <a:pPr algn="r" fontAlgn="b"/>
                      <a:r>
                        <a:rPr lang="en-US" sz="1700" u="none" strike="noStrike">
                          <a:effectLst/>
                        </a:rPr>
                        <a:t>36</a:t>
                      </a:r>
                      <a:endParaRPr lang="en-US" sz="1700" b="0" i="0" u="none" strike="noStrike">
                        <a:solidFill>
                          <a:srgbClr val="000000"/>
                        </a:solidFill>
                        <a:effectLst/>
                        <a:latin typeface="Arial" panose="020B0604020202020204" pitchFamily="34" charset="0"/>
                      </a:endParaRPr>
                    </a:p>
                  </a:txBody>
                  <a:tcPr marL="9525" marR="9525" marT="9525" anchor="b"/>
                </a:tc>
                <a:extLst>
                  <a:ext uri="{0D108BD9-81ED-4DB2-BD59-A6C34878D82A}">
                    <a16:rowId xmlns:a16="http://schemas.microsoft.com/office/drawing/2014/main" val="1446310222"/>
                  </a:ext>
                </a:extLst>
              </a:tr>
              <a:tr h="270310">
                <a:tc>
                  <a:txBody>
                    <a:bodyPr/>
                    <a:lstStyle/>
                    <a:p>
                      <a:pPr algn="l" fontAlgn="b"/>
                      <a:r>
                        <a:rPr lang="en-US" sz="1700" u="none" strike="noStrike">
                          <a:effectLst/>
                        </a:rPr>
                        <a:t>5</a:t>
                      </a:r>
                      <a:endParaRPr lang="en-US" sz="1700" b="0" i="0" u="none" strike="noStrike">
                        <a:solidFill>
                          <a:srgbClr val="000000"/>
                        </a:solidFill>
                        <a:effectLst/>
                        <a:latin typeface="Arial" panose="020B0604020202020204" pitchFamily="34" charset="0"/>
                      </a:endParaRPr>
                    </a:p>
                  </a:txBody>
                  <a:tcPr marL="9525" marR="9525" marT="9525" anchor="b"/>
                </a:tc>
                <a:tc>
                  <a:txBody>
                    <a:bodyPr/>
                    <a:lstStyle/>
                    <a:p>
                      <a:pPr algn="r" fontAlgn="b"/>
                      <a:r>
                        <a:rPr lang="en-US" sz="1700" u="none" strike="noStrike">
                          <a:effectLst/>
                        </a:rPr>
                        <a:t>70</a:t>
                      </a:r>
                      <a:endParaRPr lang="en-US" sz="1700" b="0" i="0" u="none" strike="noStrike">
                        <a:solidFill>
                          <a:srgbClr val="000000"/>
                        </a:solidFill>
                        <a:effectLst/>
                        <a:latin typeface="Arial" panose="020B0604020202020204" pitchFamily="34" charset="0"/>
                      </a:endParaRPr>
                    </a:p>
                  </a:txBody>
                  <a:tcPr marL="9525" marR="9525" marT="9525" anchor="b"/>
                </a:tc>
                <a:extLst>
                  <a:ext uri="{0D108BD9-81ED-4DB2-BD59-A6C34878D82A}">
                    <a16:rowId xmlns:a16="http://schemas.microsoft.com/office/drawing/2014/main" val="3527114810"/>
                  </a:ext>
                </a:extLst>
              </a:tr>
              <a:tr h="270310">
                <a:tc>
                  <a:txBody>
                    <a:bodyPr/>
                    <a:lstStyle/>
                    <a:p>
                      <a:pPr algn="l" fontAlgn="b"/>
                      <a:r>
                        <a:rPr lang="en-US" sz="1700" u="none" strike="noStrike">
                          <a:effectLst/>
                        </a:rPr>
                        <a:t>Grand Total</a:t>
                      </a:r>
                      <a:endParaRPr lang="en-US" sz="1700" b="1" i="0" u="none" strike="noStrike">
                        <a:solidFill>
                          <a:srgbClr val="000000"/>
                        </a:solidFill>
                        <a:effectLst/>
                        <a:latin typeface="Arial" panose="020B0604020202020204" pitchFamily="34" charset="0"/>
                      </a:endParaRPr>
                    </a:p>
                  </a:txBody>
                  <a:tcPr marL="9525" marR="9525" marT="9525" anchor="b"/>
                </a:tc>
                <a:tc>
                  <a:txBody>
                    <a:bodyPr/>
                    <a:lstStyle/>
                    <a:p>
                      <a:pPr algn="r" fontAlgn="b"/>
                      <a:r>
                        <a:rPr lang="en-US" sz="1700" u="none" strike="noStrike">
                          <a:effectLst/>
                        </a:rPr>
                        <a:t>219</a:t>
                      </a:r>
                      <a:endParaRPr lang="en-US" sz="1700" b="1" i="0" u="none" strike="noStrike">
                        <a:solidFill>
                          <a:srgbClr val="000000"/>
                        </a:solidFill>
                        <a:effectLst/>
                        <a:latin typeface="Arial" panose="020B0604020202020204" pitchFamily="34" charset="0"/>
                      </a:endParaRPr>
                    </a:p>
                  </a:txBody>
                  <a:tcPr marL="9525" marR="9525" marT="9525" anchor="b"/>
                </a:tc>
                <a:extLst>
                  <a:ext uri="{0D108BD9-81ED-4DB2-BD59-A6C34878D82A}">
                    <a16:rowId xmlns:a16="http://schemas.microsoft.com/office/drawing/2014/main" val="297609098"/>
                  </a:ext>
                </a:extLst>
              </a:tr>
            </a:tbl>
          </a:graphicData>
        </a:graphic>
      </p:graphicFrame>
      <p:pic>
        <p:nvPicPr>
          <p:cNvPr id="2" name="Picture 4">
            <a:extLst>
              <a:ext uri="{FF2B5EF4-FFF2-40B4-BE49-F238E27FC236}">
                <a16:creationId xmlns:a16="http://schemas.microsoft.com/office/drawing/2014/main" id="{04C9BD09-9B14-20EA-A532-2AA3C6A31C63}"/>
              </a:ext>
            </a:extLst>
          </p:cNvPr>
          <p:cNvPicPr>
            <a:picLocks noChangeAspect="1"/>
          </p:cNvPicPr>
          <p:nvPr/>
        </p:nvPicPr>
        <p:blipFill rotWithShape="1">
          <a:blip r:embed="rId2">
            <a:extLst>
              <a:ext uri="{28A0092B-C50C-407E-A947-70E740481C1C}">
                <a14:useLocalDpi xmlns:a14="http://schemas.microsoft.com/office/drawing/2010/main" val="0"/>
              </a:ext>
            </a:extLst>
          </a:blip>
          <a:srcRect l="47596" t="39386" r="9242" b="17287"/>
          <a:stretch/>
        </p:blipFill>
        <p:spPr>
          <a:xfrm>
            <a:off x="6295216" y="2572834"/>
            <a:ext cx="5422901" cy="3519557"/>
          </a:xfrm>
          <a:prstGeom prst="rect">
            <a:avLst/>
          </a:prstGeom>
          <a:solidFill>
            <a:srgbClr val="FFFFFF">
              <a:shade val="85000"/>
            </a:srgbClr>
          </a:solidFill>
          <a:ln w="1905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1BAF09E6-E500-AA37-AE86-819FA7F10BBA}"/>
              </a:ext>
            </a:extLst>
          </p:cNvPr>
          <p:cNvSpPr txBox="1"/>
          <p:nvPr/>
        </p:nvSpPr>
        <p:spPr>
          <a:xfrm>
            <a:off x="411628" y="5006142"/>
            <a:ext cx="4906058" cy="923330"/>
          </a:xfrm>
          <a:prstGeom prst="rect">
            <a:avLst/>
          </a:prstGeom>
          <a:noFill/>
        </p:spPr>
        <p:txBody>
          <a:bodyPr wrap="square" rtlCol="0">
            <a:spAutoFit/>
          </a:bodyPr>
          <a:lstStyle/>
          <a:p>
            <a:pPr algn="l"/>
            <a:r>
              <a:rPr lang="en-US">
                <a:solidFill>
                  <a:srgbClr val="C00000"/>
                </a:solidFill>
                <a:latin typeface="Goudy Type" panose="020F0502020204030204" pitchFamily="34" charset="0"/>
              </a:rPr>
              <a:t>1 – Strongly Disagree    2 – Somewhat Disagree</a:t>
            </a:r>
          </a:p>
          <a:p>
            <a:pPr algn="l"/>
            <a:r>
              <a:rPr lang="en-US">
                <a:solidFill>
                  <a:srgbClr val="C00000"/>
                </a:solidFill>
                <a:latin typeface="Goudy Type" panose="020F0502020204030204" pitchFamily="34" charset="0"/>
              </a:rPr>
              <a:t>3 – Neutral                     4 – Agree</a:t>
            </a:r>
          </a:p>
          <a:p>
            <a:pPr algn="l"/>
            <a:r>
              <a:rPr lang="en-US">
                <a:solidFill>
                  <a:srgbClr val="C00000"/>
                </a:solidFill>
                <a:latin typeface="Goudy Type" panose="020F0502020204030204" pitchFamily="34" charset="0"/>
              </a:rPr>
              <a:t>5 – Strongly Agree</a:t>
            </a:r>
          </a:p>
        </p:txBody>
      </p:sp>
    </p:spTree>
    <p:extLst>
      <p:ext uri="{BB962C8B-B14F-4D97-AF65-F5344CB8AC3E}">
        <p14:creationId xmlns:p14="http://schemas.microsoft.com/office/powerpoint/2010/main" val="391095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031F9-2F8D-9473-122D-1CA9C486F2EA}"/>
              </a:ext>
            </a:extLst>
          </p:cNvPr>
          <p:cNvSpPr txBox="1"/>
          <p:nvPr/>
        </p:nvSpPr>
        <p:spPr>
          <a:xfrm>
            <a:off x="3225996" y="535479"/>
            <a:ext cx="5937925" cy="923330"/>
          </a:xfrm>
          <a:prstGeom prst="rect">
            <a:avLst/>
          </a:prstGeom>
          <a:noFill/>
        </p:spPr>
        <p:txBody>
          <a:bodyPr wrap="square" rtlCol="0">
            <a:spAutoFit/>
          </a:bodyPr>
          <a:lstStyle/>
          <a:p>
            <a:pPr algn="l"/>
            <a:r>
              <a:rPr lang="en-US" sz="5400" b="1">
                <a:solidFill>
                  <a:srgbClr val="C00000"/>
                </a:solidFill>
                <a:latin typeface="Papyrus" panose="020B0602040200020303" pitchFamily="34" charset="77"/>
                <a:ea typeface="Gungsuh" panose="02000300000000000000" pitchFamily="2" charset="-127"/>
              </a:rPr>
              <a:t>What we’ve Found</a:t>
            </a:r>
          </a:p>
        </p:txBody>
      </p:sp>
      <p:pic>
        <p:nvPicPr>
          <p:cNvPr id="2" name="Picture 3">
            <a:extLst>
              <a:ext uri="{FF2B5EF4-FFF2-40B4-BE49-F238E27FC236}">
                <a16:creationId xmlns:a16="http://schemas.microsoft.com/office/drawing/2014/main" id="{E99F55F0-219E-68A6-38BC-65B75D86D174}"/>
              </a:ext>
            </a:extLst>
          </p:cNvPr>
          <p:cNvPicPr>
            <a:picLocks noChangeAspect="1"/>
          </p:cNvPicPr>
          <p:nvPr/>
        </p:nvPicPr>
        <p:blipFill rotWithShape="1">
          <a:blip r:embed="rId2">
            <a:extLst>
              <a:ext uri="{28A0092B-C50C-407E-A947-70E740481C1C}">
                <a14:useLocalDpi xmlns:a14="http://schemas.microsoft.com/office/drawing/2010/main" val="0"/>
              </a:ext>
            </a:extLst>
          </a:blip>
          <a:srcRect l="6554" t="30788" r="33978" b="43064"/>
          <a:stretch/>
        </p:blipFill>
        <p:spPr>
          <a:xfrm>
            <a:off x="437782" y="2430285"/>
            <a:ext cx="5103290" cy="1567692"/>
          </a:xfrm>
          <a:prstGeom prst="rect">
            <a:avLst/>
          </a:prstGeom>
        </p:spPr>
      </p:pic>
      <p:pic>
        <p:nvPicPr>
          <p:cNvPr id="4" name="Picture 4">
            <a:extLst>
              <a:ext uri="{FF2B5EF4-FFF2-40B4-BE49-F238E27FC236}">
                <a16:creationId xmlns:a16="http://schemas.microsoft.com/office/drawing/2014/main" id="{2BCEFA7E-609A-F5D1-FF23-FC487CBDCCEB}"/>
              </a:ext>
            </a:extLst>
          </p:cNvPr>
          <p:cNvPicPr>
            <a:picLocks noChangeAspect="1"/>
          </p:cNvPicPr>
          <p:nvPr/>
        </p:nvPicPr>
        <p:blipFill rotWithShape="1">
          <a:blip r:embed="rId3">
            <a:extLst>
              <a:ext uri="{28A0092B-C50C-407E-A947-70E740481C1C}">
                <a14:useLocalDpi xmlns:a14="http://schemas.microsoft.com/office/drawing/2010/main" val="0"/>
              </a:ext>
            </a:extLst>
          </a:blip>
          <a:srcRect l="51684" t="37147" r="4460" b="22786"/>
          <a:stretch/>
        </p:blipFill>
        <p:spPr>
          <a:xfrm>
            <a:off x="6414361" y="2635697"/>
            <a:ext cx="5243738" cy="3346948"/>
          </a:xfrm>
          <a:prstGeom prst="rect">
            <a:avLst/>
          </a:prstGeom>
          <a:solidFill>
            <a:srgbClr val="FFFFFF">
              <a:shade val="85000"/>
            </a:srgbClr>
          </a:solidFill>
          <a:ln w="190500" cap="rnd">
            <a:solidFill>
              <a:srgbClr val="FFFFFF"/>
            </a:solidFill>
          </a:ln>
          <a:effectLst>
            <a:outerShdw blurRad="50800" dist="762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E9669E19-94AD-8FB1-0F33-4EED914E2CE0}"/>
              </a:ext>
            </a:extLst>
          </p:cNvPr>
          <p:cNvSpPr txBox="1"/>
          <p:nvPr/>
        </p:nvSpPr>
        <p:spPr>
          <a:xfrm>
            <a:off x="635014" y="4309171"/>
            <a:ext cx="4906058"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rgbClr val="C00000"/>
                </a:solidFill>
                <a:latin typeface="Goudy Type" panose="020F0502020204030204" pitchFamily="34" charset="0"/>
              </a:rPr>
              <a:t>1 – Strongly Disagree    2 – Somewhat Disagree</a:t>
            </a:r>
          </a:p>
          <a:p>
            <a:pPr algn="l"/>
            <a:r>
              <a:rPr lang="en-US">
                <a:solidFill>
                  <a:srgbClr val="C00000"/>
                </a:solidFill>
                <a:latin typeface="Goudy Type" panose="020F0502020204030204" pitchFamily="34" charset="0"/>
              </a:rPr>
              <a:t>3 – Neutral                     4 – Agree</a:t>
            </a:r>
          </a:p>
          <a:p>
            <a:pPr algn="l"/>
            <a:r>
              <a:rPr lang="en-US">
                <a:solidFill>
                  <a:srgbClr val="C00000"/>
                </a:solidFill>
                <a:latin typeface="Goudy Type" panose="020F0502020204030204" pitchFamily="34" charset="0"/>
              </a:rPr>
              <a:t>5 – Strongly Agree</a:t>
            </a:r>
          </a:p>
        </p:txBody>
      </p:sp>
      <p:sp>
        <p:nvSpPr>
          <p:cNvPr id="8" name="TextBox 7">
            <a:extLst>
              <a:ext uri="{FF2B5EF4-FFF2-40B4-BE49-F238E27FC236}">
                <a16:creationId xmlns:a16="http://schemas.microsoft.com/office/drawing/2014/main" id="{DD051C38-4C5F-F008-CC23-93087D00633F}"/>
              </a:ext>
            </a:extLst>
          </p:cNvPr>
          <p:cNvSpPr txBox="1"/>
          <p:nvPr/>
        </p:nvSpPr>
        <p:spPr>
          <a:xfrm>
            <a:off x="1080250" y="5543695"/>
            <a:ext cx="4579965" cy="677108"/>
          </a:xfrm>
          <a:prstGeom prst="rect">
            <a:avLst/>
          </a:prstGeom>
          <a:noFill/>
        </p:spPr>
        <p:txBody>
          <a:bodyPr wrap="square" rtlCol="0">
            <a:spAutoFit/>
          </a:bodyPr>
          <a:lstStyle/>
          <a:p>
            <a:pPr algn="l"/>
            <a:r>
              <a:rPr lang="en-US" sz="1900" b="1">
                <a:solidFill>
                  <a:srgbClr val="408484"/>
                </a:solidFill>
                <a:latin typeface="Goudy Type" pitchFamily="2" charset="77"/>
              </a:rPr>
              <a:t>** Survey was administered during the summer recess</a:t>
            </a:r>
          </a:p>
        </p:txBody>
      </p:sp>
    </p:spTree>
    <p:extLst>
      <p:ext uri="{BB962C8B-B14F-4D97-AF65-F5344CB8AC3E}">
        <p14:creationId xmlns:p14="http://schemas.microsoft.com/office/powerpoint/2010/main" val="114825036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Kelani Silk</dc:creator>
  <cp:lastModifiedBy>Kelani Silk</cp:lastModifiedBy>
  <cp:revision>2</cp:revision>
  <dcterms:created xsi:type="dcterms:W3CDTF">2023-08-26T15:59:17Z</dcterms:created>
  <dcterms:modified xsi:type="dcterms:W3CDTF">2023-08-30T07:35:18Z</dcterms:modified>
</cp:coreProperties>
</file>